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7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69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tags" Target="tags/tag74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tags" Target="../tags/tag3.xml" /><Relationship Id="rId5" Type="http://schemas.openxmlformats.org/officeDocument/2006/relationships/tags" Target="../tags/tag4.xml" /><Relationship Id="rId6" Type="http://schemas.openxmlformats.org/officeDocument/2006/relationships/tags" Target="../tags/tag5.xml" /><Relationship Id="rId7" Type="http://schemas.openxmlformats.org/officeDocument/2006/relationships/tags" Target="../tags/tag6.xml" /><Relationship Id="rId8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tags" Target="../tags/tag10.xml" /><Relationship Id="rId5" Type="http://schemas.openxmlformats.org/officeDocument/2006/relationships/tags" Target="../tags/tag11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C3-HD-BTM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810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555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9928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35794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0982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27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5154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041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609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3290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800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898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386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19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6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479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314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image" Target="../media/image2.png" /><Relationship Id="rId19" Type="http://schemas.openxmlformats.org/officeDocument/2006/relationships/tags" Target="../tags/tag12.xml" /><Relationship Id="rId2" Type="http://schemas.openxmlformats.org/officeDocument/2006/relationships/slideLayout" Target="../slideLayouts/slideLayout2.xml" /><Relationship Id="rId20" Type="http://schemas.openxmlformats.org/officeDocument/2006/relationships/tags" Target="../tags/tag13.xml" /><Relationship Id="rId21" Type="http://schemas.openxmlformats.org/officeDocument/2006/relationships/tags" Target="../tags/tag14.xml" /><Relationship Id="rId22" Type="http://schemas.openxmlformats.org/officeDocument/2006/relationships/tags" Target="../tags/tag15.xml" /><Relationship Id="rId23" Type="http://schemas.openxmlformats.org/officeDocument/2006/relationships/tags" Target="../tags/tag16.xml" /><Relationship Id="rId24" Type="http://schemas.openxmlformats.org/officeDocument/2006/relationships/tags" Target="../tags/tag17.xml" /><Relationship Id="rId25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Picture 7" descr="C3-HD-TOP.pn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4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ransition/>
  <p:timing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8.xml" /><Relationship Id="rId3" Type="http://schemas.openxmlformats.org/officeDocument/2006/relationships/tags" Target="../tags/tag19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7.xml" /><Relationship Id="rId3" Type="http://schemas.openxmlformats.org/officeDocument/2006/relationships/tags" Target="../tags/tag48.xml" /><Relationship Id="rId4" Type="http://schemas.openxmlformats.org/officeDocument/2006/relationships/tags" Target="../tags/tag49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0.xml" /><Relationship Id="rId3" Type="http://schemas.openxmlformats.org/officeDocument/2006/relationships/tags" Target="../tags/tag51.xml" /><Relationship Id="rId4" Type="http://schemas.openxmlformats.org/officeDocument/2006/relationships/tags" Target="../tags/tag5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6.xml" /><Relationship Id="rId3" Type="http://schemas.openxmlformats.org/officeDocument/2006/relationships/tags" Target="../tags/tag57.xml" /><Relationship Id="rId4" Type="http://schemas.openxmlformats.org/officeDocument/2006/relationships/tags" Target="../tags/tag58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9.xml" /><Relationship Id="rId3" Type="http://schemas.openxmlformats.org/officeDocument/2006/relationships/tags" Target="../tags/tag60.xml" /><Relationship Id="rId4" Type="http://schemas.openxmlformats.org/officeDocument/2006/relationships/tags" Target="../tags/tag6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2.xml" /><Relationship Id="rId3" Type="http://schemas.openxmlformats.org/officeDocument/2006/relationships/tags" Target="../tags/tag63.xml" /><Relationship Id="rId4" Type="http://schemas.openxmlformats.org/officeDocument/2006/relationships/tags" Target="../tags/tag64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5.xml" /><Relationship Id="rId3" Type="http://schemas.openxmlformats.org/officeDocument/2006/relationships/tags" Target="../tags/tag66.xml" /><Relationship Id="rId4" Type="http://schemas.openxmlformats.org/officeDocument/2006/relationships/tags" Target="../tags/tag6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8.xml" /><Relationship Id="rId3" Type="http://schemas.openxmlformats.org/officeDocument/2006/relationships/tags" Target="../tags/tag69.xml" /><Relationship Id="rId4" Type="http://schemas.openxmlformats.org/officeDocument/2006/relationships/tags" Target="../tags/tag70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Relationship Id="rId3" Type="http://schemas.openxmlformats.org/officeDocument/2006/relationships/tags" Target="../tags/tag71.xml" /><Relationship Id="rId4" Type="http://schemas.openxmlformats.org/officeDocument/2006/relationships/tags" Target="../tags/tag72.xml" /><Relationship Id="rId5" Type="http://schemas.openxmlformats.org/officeDocument/2006/relationships/tags" Target="../tags/tag7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6.xml" /><Relationship Id="rId3" Type="http://schemas.openxmlformats.org/officeDocument/2006/relationships/tags" Target="../tags/tag27.xml" /><Relationship Id="rId4" Type="http://schemas.openxmlformats.org/officeDocument/2006/relationships/tags" Target="../tags/tag28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9.xml" /><Relationship Id="rId3" Type="http://schemas.openxmlformats.org/officeDocument/2006/relationships/tags" Target="../tags/tag30.xml" /><Relationship Id="rId4" Type="http://schemas.openxmlformats.org/officeDocument/2006/relationships/tags" Target="../tags/tag3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2.xml" /><Relationship Id="rId3" Type="http://schemas.openxmlformats.org/officeDocument/2006/relationships/tags" Target="../tags/tag33.xml" /><Relationship Id="rId4" Type="http://schemas.openxmlformats.org/officeDocument/2006/relationships/tags" Target="../tags/tag3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tags" Target="../tags/tag3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1.xml" /><Relationship Id="rId3" Type="http://schemas.openxmlformats.org/officeDocument/2006/relationships/tags" Target="../tags/tag42.xml" /><Relationship Id="rId4" Type="http://schemas.openxmlformats.org/officeDocument/2006/relationships/tags" Target="../tags/tag4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71600" y="1803404"/>
            <a:ext cx="9448800" cy="2744211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cap="none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In the Name of Allah, Most Gracious, Most Merciful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6942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macrophage function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In support of this hypothesis, </a:t>
            </a:r>
            <a:r>
              <a:rPr lang="en-US" b="1"/>
              <a:t>ACE 10/10 macrophages </a:t>
            </a:r>
            <a:r>
              <a:rPr lang="en-US"/>
              <a:t>increase the production of pro-inflammatory cytokines — such as IL‑12</a:t>
            </a:r>
            <a:r>
              <a:rPr lang="el-GR"/>
              <a:t>β, </a:t>
            </a:r>
            <a:r>
              <a:rPr lang="en-US"/>
              <a:t>TNF or nitric oxide — beyond WT levels in response to lipopolysaccharide (LPS) or IFN</a:t>
            </a:r>
            <a:r>
              <a:rPr lang="el-GR"/>
              <a:t>γ </a:t>
            </a:r>
            <a:r>
              <a:rPr lang="en-US"/>
              <a:t>in vitro or to B16 melanoma in </a:t>
            </a:r>
            <a:r>
              <a:rPr lang="en-US" smtClean="0"/>
              <a:t>vivo.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b="1" smtClean="0"/>
              <a:t>Result</a:t>
            </a:r>
            <a:r>
              <a:rPr lang="en-US" smtClean="0"/>
              <a:t>: ACE </a:t>
            </a:r>
            <a:r>
              <a:rPr lang="en-US"/>
              <a:t>10/10 mice have an enhanced immune response beyond that of WT mice in models of both innate and adaptive immunity. 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408889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antigen processing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Major histocompatibility complex</a:t>
            </a:r>
            <a:r>
              <a:rPr lang="en-US" b="1"/>
              <a:t> (MHC</a:t>
            </a:r>
            <a:r>
              <a:rPr lang="en-US"/>
              <a:t>) class I antigens have a crucial role in the </a:t>
            </a:r>
            <a:r>
              <a:rPr lang="en-US" smtClean="0"/>
              <a:t>defense </a:t>
            </a:r>
            <a:r>
              <a:rPr lang="en-US"/>
              <a:t>of an organism against intracellular pathogens and perhaps also against </a:t>
            </a:r>
            <a:r>
              <a:rPr lang="en-US" smtClean="0"/>
              <a:t>tumors. </a:t>
            </a:r>
          </a:p>
          <a:p>
            <a:r>
              <a:rPr lang="en-US" smtClean="0"/>
              <a:t>All </a:t>
            </a:r>
            <a:r>
              <a:rPr lang="en-US"/>
              <a:t>nucleated cells can present fragments of intracellular proteins on the plasma membrane via the </a:t>
            </a:r>
            <a:r>
              <a:rPr lang="en-US" b="1"/>
              <a:t>MHC class I </a:t>
            </a:r>
            <a:r>
              <a:rPr lang="en-US" b="1" smtClean="0"/>
              <a:t>complex.</a:t>
            </a:r>
          </a:p>
          <a:p>
            <a:r>
              <a:rPr lang="en-US"/>
              <a:t>Cytoplasmic peptides are imported into the endoplasmic reticulum (ER) through peptide transporter involved in antigen processing (TAP</a:t>
            </a:r>
            <a:r>
              <a:rPr lang="en-US" smtClean="0"/>
              <a:t>).</a:t>
            </a:r>
          </a:p>
          <a:p>
            <a:r>
              <a:rPr lang="en-US" b="1"/>
              <a:t>ACE</a:t>
            </a:r>
            <a:r>
              <a:rPr lang="en-US"/>
              <a:t> is normally a cell surface protein and traffics through the ER. </a:t>
            </a:r>
            <a:r>
              <a:rPr lang="en-US" smtClean="0"/>
              <a:t> 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50909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neutrophil function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Neutrophils</a:t>
            </a:r>
            <a:r>
              <a:rPr lang="en-US"/>
              <a:t> are among the first cells to respond to a bacterial infection, and they use a variety of mechanisms — such as phagocytosis, ROS generation, antibacterial peptides and neutrophil extracellular trap (NET) </a:t>
            </a:r>
            <a:r>
              <a:rPr lang="en-US" smtClean="0"/>
              <a:t>formation— </a:t>
            </a:r>
            <a:r>
              <a:rPr lang="en-US"/>
              <a:t>to destroy the invading </a:t>
            </a:r>
            <a:r>
              <a:rPr lang="en-US" smtClean="0"/>
              <a:t>bacteria. </a:t>
            </a:r>
          </a:p>
          <a:p>
            <a:r>
              <a:rPr lang="en-US" b="1" smtClean="0"/>
              <a:t>WT </a:t>
            </a:r>
            <a:r>
              <a:rPr lang="en-US" b="1"/>
              <a:t>neutrophils increase ACE expression </a:t>
            </a:r>
            <a:r>
              <a:rPr lang="en-US"/>
              <a:t>levels in response to an MRSA-mediated immune </a:t>
            </a:r>
            <a:r>
              <a:rPr lang="en-US" smtClean="0"/>
              <a:t>challenge.</a:t>
            </a:r>
          </a:p>
          <a:p>
            <a:r>
              <a:rPr lang="en-US" b="1"/>
              <a:t>ACE-deficient neutrophils </a:t>
            </a:r>
            <a:r>
              <a:rPr lang="en-US"/>
              <a:t>are significantly less effective at killing bacteria than are WT cells in vitro and in </a:t>
            </a:r>
            <a:r>
              <a:rPr lang="en-US" smtClean="0"/>
              <a:t>vivo.</a:t>
            </a:r>
          </a:p>
          <a:p>
            <a:r>
              <a:rPr lang="en-US" sz="2800" b="1"/>
              <a:t>These data suggest that a direct relationship between ACE production in neutrophils and the ability to kill bacteria exists. 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875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superoxide production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One of the central ways by which neutrophils destroy bacteria is through </a:t>
            </a:r>
            <a:r>
              <a:rPr lang="en-US" b="1"/>
              <a:t>phagocytosis</a:t>
            </a:r>
            <a:r>
              <a:rPr lang="en-US"/>
              <a:t>, followed by fusion of the phagocyte with cytoplasmic granules. </a:t>
            </a:r>
            <a:endParaRPr lang="en-US" smtClean="0"/>
          </a:p>
          <a:p>
            <a:r>
              <a:rPr lang="en-US" smtClean="0"/>
              <a:t>The </a:t>
            </a:r>
            <a:r>
              <a:rPr lang="en-US"/>
              <a:t>enclosed bacteria are killed by several different mechanisms, but one of the most powerful is the </a:t>
            </a:r>
            <a:r>
              <a:rPr lang="en-US" smtClean="0"/>
              <a:t>generation </a:t>
            </a:r>
            <a:r>
              <a:rPr lang="en-US"/>
              <a:t>of </a:t>
            </a:r>
            <a:r>
              <a:rPr lang="en-US" b="1"/>
              <a:t>superoxide (O2−) by NADPH oxidase</a:t>
            </a:r>
            <a:r>
              <a:rPr lang="en-US" smtClean="0"/>
              <a:t>.</a:t>
            </a:r>
          </a:p>
          <a:p>
            <a:r>
              <a:rPr lang="en-US"/>
              <a:t>Neutrophils kill bacteria using mechanisms besides phagocytic killing, such as by releasing extracellular </a:t>
            </a:r>
            <a:r>
              <a:rPr lang="en-US" smtClean="0"/>
              <a:t>fibers </a:t>
            </a:r>
            <a:r>
              <a:rPr lang="en-US"/>
              <a:t>termed </a:t>
            </a:r>
            <a:r>
              <a:rPr lang="en-US" smtClean="0"/>
              <a:t>NETs, </a:t>
            </a:r>
            <a:r>
              <a:rPr lang="en-US"/>
              <a:t>which is stimulated by</a:t>
            </a:r>
            <a:r>
              <a:rPr lang="en-US" b="1"/>
              <a:t> ROS </a:t>
            </a:r>
            <a:r>
              <a:rPr lang="en-US" smtClean="0"/>
              <a:t>generation. </a:t>
            </a:r>
          </a:p>
          <a:p>
            <a:r>
              <a:rPr lang="en-US" smtClean="0"/>
              <a:t>These fibers </a:t>
            </a:r>
            <a:r>
              <a:rPr lang="en-US"/>
              <a:t>are composed of DNA and proteins that coalesce and act to entrap and consequently kill bacteria</a:t>
            </a:r>
            <a:r>
              <a:rPr lang="en-US" smtClean="0"/>
              <a:t>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05912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Effect of ACE inhibitors on immune response.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Pharmacological ACE inhibitors, which are well tolerated by the majority of patients with hypertension and cardiovascular disease</a:t>
            </a:r>
            <a:r>
              <a:rPr lang="en-US" b="1"/>
              <a:t>, do not induce immunosuppression </a:t>
            </a:r>
            <a:r>
              <a:rPr lang="en-US"/>
              <a:t>— a finding that may not come as a surprise, given the many different and overlapping systems that make up the normal human immune response</a:t>
            </a:r>
            <a:r>
              <a:rPr lang="en-US" smtClean="0"/>
              <a:t>.</a:t>
            </a:r>
          </a:p>
          <a:p>
            <a:r>
              <a:rPr lang="en-US"/>
              <a:t>Some circumstances in which ACE inhibitors have been implicated as negatively affecting the immune response — for example, potentially increasing the risk of urinary tract infection and </a:t>
            </a:r>
            <a:r>
              <a:rPr lang="en-US" smtClean="0"/>
              <a:t>sepsis </a:t>
            </a:r>
            <a:r>
              <a:rPr lang="en-US"/>
              <a:t>have been suggested. </a:t>
            </a:r>
            <a:r>
              <a:rPr lang="en-US" b="1"/>
              <a:t>However, other studies have not found a deleterious effect of ACE inhibitors on the immune </a:t>
            </a:r>
            <a:r>
              <a:rPr lang="en-US" b="1" smtClean="0"/>
              <a:t>response.</a:t>
            </a:r>
            <a:endParaRPr lang="en-US" b="1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37032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Effect of ACE inhibitors on immune response.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Taken together, this area has not been extensively studied and requires </a:t>
            </a:r>
            <a:r>
              <a:rPr lang="en-US" b="1"/>
              <a:t>further investigation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Others </a:t>
            </a:r>
            <a:r>
              <a:rPr lang="en-US"/>
              <a:t>have investigated whether </a:t>
            </a:r>
            <a:r>
              <a:rPr lang="en-US" b="1"/>
              <a:t>blocking the RAS </a:t>
            </a:r>
            <a:r>
              <a:rPr lang="en-US"/>
              <a:t>can either change the incidence of </a:t>
            </a:r>
            <a:r>
              <a:rPr lang="en-US" b="1" smtClean="0"/>
              <a:t>tumors</a:t>
            </a:r>
            <a:r>
              <a:rPr lang="en-US" smtClean="0"/>
              <a:t> </a:t>
            </a:r>
            <a:r>
              <a:rPr lang="en-US"/>
              <a:t>or positively affect </a:t>
            </a:r>
            <a:r>
              <a:rPr lang="en-US" smtClean="0"/>
              <a:t>tumor </a:t>
            </a:r>
            <a:r>
              <a:rPr lang="en-US"/>
              <a:t>treatment Given the large number of different </a:t>
            </a:r>
            <a:r>
              <a:rPr lang="en-US" smtClean="0"/>
              <a:t>tumors </a:t>
            </a:r>
            <a:r>
              <a:rPr lang="en-US"/>
              <a:t>and </a:t>
            </a:r>
            <a:r>
              <a:rPr lang="en-US" smtClean="0"/>
              <a:t>tumor </a:t>
            </a:r>
            <a:r>
              <a:rPr lang="en-US"/>
              <a:t>treatments, this is still an evolving area of investigation. </a:t>
            </a:r>
            <a:endParaRPr lang="en-US" smtClean="0"/>
          </a:p>
          <a:p>
            <a:r>
              <a:rPr lang="en-US" smtClean="0"/>
              <a:t>Extensive </a:t>
            </a:r>
            <a:r>
              <a:rPr lang="en-US"/>
              <a:t>evidence from animal models of </a:t>
            </a:r>
            <a:r>
              <a:rPr lang="en-US" b="1"/>
              <a:t>autoimmune disease </a:t>
            </a:r>
            <a:r>
              <a:rPr lang="en-US"/>
              <a:t>(EAE, arthritis, autoimmune myocarditis and other diseases) indicates that inhibitors of ACE and the RAS typically suppress the autoimmune </a:t>
            </a:r>
            <a:r>
              <a:rPr lang="en-US" smtClean="0"/>
              <a:t>process.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80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Effect of ACE inhibitors on immune response.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These findings are consistent with </a:t>
            </a:r>
            <a:r>
              <a:rPr lang="en-US" b="1" i="1"/>
              <a:t>Ace</a:t>
            </a:r>
            <a:r>
              <a:rPr lang="en-US" b="1"/>
              <a:t>−/− mice </a:t>
            </a:r>
            <a:r>
              <a:rPr lang="en-US"/>
              <a:t>having a </a:t>
            </a:r>
            <a:r>
              <a:rPr lang="en-US" b="1"/>
              <a:t>less</a:t>
            </a:r>
            <a:r>
              <a:rPr lang="en-US"/>
              <a:t> vigorous </a:t>
            </a:r>
            <a:r>
              <a:rPr lang="en-US" b="1"/>
              <a:t>immune response </a:t>
            </a:r>
            <a:r>
              <a:rPr lang="en-US"/>
              <a:t>to MRSA infection68</a:t>
            </a:r>
            <a:r>
              <a:rPr lang="en-US" smtClean="0"/>
              <a:t>.</a:t>
            </a:r>
          </a:p>
          <a:p>
            <a:r>
              <a:rPr lang="en-US" smtClean="0"/>
              <a:t> </a:t>
            </a:r>
            <a:r>
              <a:rPr lang="en-US"/>
              <a:t>In humans, there is little information on the effectiveness of RAS blockade in treating autoimmune diseases such as rheumatoid arthritis, though one small-cohort study (</a:t>
            </a:r>
            <a:r>
              <a:rPr lang="en-US" i="1"/>
              <a:t>n </a:t>
            </a:r>
            <a:r>
              <a:rPr lang="en-US"/>
              <a:t>= 15) suggests a positive effect of ACE inhibition in 66% of </a:t>
            </a:r>
            <a:r>
              <a:rPr lang="en-US" smtClean="0"/>
              <a:t>patients.</a:t>
            </a:r>
          </a:p>
          <a:p>
            <a:r>
              <a:rPr lang="en-US"/>
              <a:t>Additional progress in human disease probably awaits a better mechanistic understanding of how exactly ACE affects the immune response</a:t>
            </a:r>
            <a:r>
              <a:rPr lang="en-US" smtClean="0"/>
              <a:t>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21958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Conclusion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b="1"/>
              <a:t>ACE</a:t>
            </a:r>
            <a:r>
              <a:rPr lang="en-US"/>
              <a:t> is naturally overexpressed in response to an immune challenge in the context of granulomas. </a:t>
            </a:r>
            <a:endParaRPr lang="en-US" smtClean="0"/>
          </a:p>
          <a:p>
            <a:r>
              <a:rPr lang="en-US" smtClean="0"/>
              <a:t>Studies </a:t>
            </a:r>
            <a:r>
              <a:rPr lang="en-US"/>
              <a:t>of </a:t>
            </a:r>
            <a:r>
              <a:rPr lang="en-US" b="1"/>
              <a:t>macrophages and neutrophils </a:t>
            </a:r>
            <a:r>
              <a:rPr lang="en-US"/>
              <a:t>in which </a:t>
            </a:r>
            <a:r>
              <a:rPr lang="en-US" b="1"/>
              <a:t>ACE</a:t>
            </a:r>
            <a:r>
              <a:rPr lang="en-US"/>
              <a:t> is overexpressed now indicate that their immune function is substantially augmented beyond that of stimulated WT </a:t>
            </a:r>
            <a:r>
              <a:rPr lang="en-US" smtClean="0"/>
              <a:t>cells.</a:t>
            </a:r>
          </a:p>
          <a:p>
            <a:r>
              <a:rPr lang="en-US"/>
              <a:t>Whether </a:t>
            </a:r>
            <a:r>
              <a:rPr lang="en-US" b="1"/>
              <a:t>ACE</a:t>
            </a:r>
            <a:r>
              <a:rPr lang="en-US"/>
              <a:t> also has a role in the migration of these cells is currently unknown and warrants further investigation</a:t>
            </a:r>
            <a:r>
              <a:rPr lang="en-US" smtClean="0"/>
              <a:t>.</a:t>
            </a:r>
          </a:p>
          <a:p>
            <a:r>
              <a:rPr lang="en-US"/>
              <a:t>Furthermore, the effects of </a:t>
            </a:r>
            <a:r>
              <a:rPr lang="en-US" b="1"/>
              <a:t>ACE</a:t>
            </a:r>
            <a:r>
              <a:rPr lang="en-US"/>
              <a:t> overexpression in human macrophages and neutrophils are currently unknown</a:t>
            </a:r>
            <a:r>
              <a:rPr lang="en-US" smtClean="0"/>
              <a:t>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9909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Conclusion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The differentiation of human </a:t>
            </a:r>
            <a:r>
              <a:rPr lang="en-US" b="1"/>
              <a:t>monocytes into either macrophages </a:t>
            </a:r>
            <a:r>
              <a:rPr lang="en-US"/>
              <a:t>or </a:t>
            </a:r>
            <a:r>
              <a:rPr lang="en-US" b="1"/>
              <a:t>dendritic cells </a:t>
            </a:r>
            <a:r>
              <a:rPr lang="en-US"/>
              <a:t>by in vitro culture was reported to be associated with an </a:t>
            </a:r>
            <a:r>
              <a:rPr lang="en-US">
                <a:solidFill>
                  <a:srgbClr val="FF0000"/>
                </a:solidFill>
              </a:rPr>
              <a:t>increase in ACE expression </a:t>
            </a:r>
            <a:r>
              <a:rPr lang="en-US"/>
              <a:t>(40‑fold to 55‑fold for macrophages and 150‑fold for dendritic cells</a:t>
            </a:r>
            <a:r>
              <a:rPr lang="en-US" smtClean="0"/>
              <a:t>).</a:t>
            </a:r>
          </a:p>
          <a:p>
            <a:r>
              <a:rPr lang="en-US"/>
              <a:t>In part, these drastic increases are due to the very low basal ACE expression levels in monocytes</a:t>
            </a:r>
            <a:r>
              <a:rPr lang="en-US" smtClean="0"/>
              <a:t>.</a:t>
            </a:r>
          </a:p>
          <a:p>
            <a:r>
              <a:rPr lang="en-US" smtClean="0"/>
              <a:t> </a:t>
            </a:r>
            <a:r>
              <a:rPr lang="en-US"/>
              <a:t>Nonetheless, this pattern of increasing ACE expression with </a:t>
            </a:r>
            <a:r>
              <a:rPr lang="en-US" b="1"/>
              <a:t>human myeloid </a:t>
            </a:r>
            <a:r>
              <a:rPr lang="en-US"/>
              <a:t>differentiation is similar to what has been observed in </a:t>
            </a:r>
            <a:r>
              <a:rPr lang="en-US" b="1" smtClean="0"/>
              <a:t>mice</a:t>
            </a:r>
            <a:r>
              <a:rPr lang="en-US" smtClean="0"/>
              <a:t>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60231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89888"/>
            <a:ext cx="10110512" cy="5140939"/>
          </a:xfr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9226255">
            <a:off x="4666934" y="1962849"/>
            <a:ext cx="299728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Have a nice day</a:t>
            </a:r>
            <a:endParaRPr lang="en-US" sz="360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03957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Renin Angiotensin System and Immune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Ziba </a:t>
            </a:r>
            <a:r>
              <a:rPr lang="en-US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Aghsaei fard 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MD. Nephrologist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28436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Angiotensin-converting enzyme </a:t>
            </a:r>
            <a:r>
              <a:rPr lang="en-US" b="1"/>
              <a:t>(ACE) </a:t>
            </a:r>
            <a:r>
              <a:rPr lang="en-US"/>
              <a:t>was initially discovered in </a:t>
            </a:r>
            <a:r>
              <a:rPr lang="en-US" b="1"/>
              <a:t>1953</a:t>
            </a:r>
            <a:r>
              <a:rPr lang="en-US"/>
              <a:t> </a:t>
            </a:r>
            <a:r>
              <a:rPr lang="en-US" smtClean="0"/>
              <a:t>during the </a:t>
            </a:r>
            <a:r>
              <a:rPr lang="en-US"/>
              <a:t>study of the renin–angiotensin system (RAS</a:t>
            </a:r>
            <a:r>
              <a:rPr lang="en-US" smtClean="0"/>
              <a:t>).</a:t>
            </a:r>
          </a:p>
          <a:p>
            <a:r>
              <a:rPr lang="en-US"/>
              <a:t>In this system, angiotensinogen is sequentially cleaved by </a:t>
            </a:r>
            <a:r>
              <a:rPr lang="en-US" b="1"/>
              <a:t>renin</a:t>
            </a:r>
            <a:r>
              <a:rPr lang="en-US"/>
              <a:t> and then by </a:t>
            </a:r>
            <a:r>
              <a:rPr lang="en-US" b="1"/>
              <a:t>ACE</a:t>
            </a:r>
            <a:r>
              <a:rPr lang="en-US"/>
              <a:t> to generate the 8‑amino acid peptide angiotensin II, which raises blood pressure through effects on the kidneys, brain, adrenal glands, heart and blood vessels. </a:t>
            </a:r>
            <a:endParaRPr lang="en-US" smtClean="0"/>
          </a:p>
          <a:p>
            <a:r>
              <a:rPr lang="en-US" b="1" smtClean="0"/>
              <a:t>ACE</a:t>
            </a:r>
            <a:r>
              <a:rPr lang="en-US" smtClean="0"/>
              <a:t> </a:t>
            </a:r>
            <a:r>
              <a:rPr lang="en-US"/>
              <a:t>is expressed in most tissues of the body, expression levels are particularly high in the </a:t>
            </a:r>
            <a:r>
              <a:rPr lang="en-US" b="1"/>
              <a:t>lungs, kidneys, testes, duodenum, choroid plexus and </a:t>
            </a:r>
            <a:r>
              <a:rPr lang="en-US" b="1" smtClean="0"/>
              <a:t>placenta</a:t>
            </a:r>
            <a:r>
              <a:rPr lang="en-US" smtClean="0"/>
              <a:t>.</a:t>
            </a:r>
          </a:p>
          <a:p>
            <a:r>
              <a:rPr lang="en-US" smtClean="0"/>
              <a:t>Serum levels </a:t>
            </a:r>
            <a:r>
              <a:rPr lang="en-US"/>
              <a:t>among individuals are affected by </a:t>
            </a:r>
            <a:r>
              <a:rPr lang="en-US" b="1"/>
              <a:t>genetic </a:t>
            </a:r>
            <a:r>
              <a:rPr lang="en-US" b="1" smtClean="0"/>
              <a:t>polymorphisms</a:t>
            </a:r>
            <a:r>
              <a:rPr lang="en-US" smtClean="0"/>
              <a:t>, </a:t>
            </a:r>
            <a:r>
              <a:rPr lang="en-US"/>
              <a:t>individual adult serum ACE levels are thought to be </a:t>
            </a:r>
            <a:r>
              <a:rPr lang="en-US" smtClean="0"/>
              <a:t>stable. </a:t>
            </a:r>
          </a:p>
          <a:p>
            <a:r>
              <a:rPr lang="en-US" b="1" smtClean="0"/>
              <a:t>Children </a:t>
            </a:r>
            <a:r>
              <a:rPr lang="en-US"/>
              <a:t>generally have higher levels of ACE than </a:t>
            </a:r>
            <a:r>
              <a:rPr lang="en-US" smtClean="0"/>
              <a:t>adults.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43629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ACE </a:t>
            </a:r>
            <a:r>
              <a:rPr lang="en-US"/>
              <a:t>inhibitors were </a:t>
            </a:r>
            <a:r>
              <a:rPr lang="en-US">
                <a:solidFill>
                  <a:srgbClr val="FF0000"/>
                </a:solidFill>
              </a:rPr>
              <a:t>originally</a:t>
            </a:r>
            <a:r>
              <a:rPr lang="en-US"/>
              <a:t> developed for the treatment of </a:t>
            </a:r>
            <a:r>
              <a:rPr lang="en-US" smtClean="0"/>
              <a:t>hypertension. </a:t>
            </a:r>
          </a:p>
          <a:p>
            <a:r>
              <a:rPr lang="en-US"/>
              <a:t>These drugs have efficacy in the treatment of </a:t>
            </a:r>
            <a:r>
              <a:rPr lang="en-US">
                <a:solidFill>
                  <a:srgbClr val="FF0000"/>
                </a:solidFill>
              </a:rPr>
              <a:t>heart failure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diabetic kidney disease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several other diseases</a:t>
            </a:r>
            <a:r>
              <a:rPr lang="en-US"/>
              <a:t>, indicating that ACE has broad effects in different systems.</a:t>
            </a:r>
          </a:p>
          <a:p>
            <a:r>
              <a:rPr lang="en-US" b="1" smtClean="0"/>
              <a:t>ACE</a:t>
            </a:r>
            <a:r>
              <a:rPr lang="en-US" smtClean="0"/>
              <a:t> </a:t>
            </a:r>
            <a:r>
              <a:rPr lang="en-US"/>
              <a:t>has been increasingly associated with having a role in the </a:t>
            </a:r>
            <a:r>
              <a:rPr lang="en-US">
                <a:solidFill>
                  <a:srgbClr val="FF0000"/>
                </a:solidFill>
              </a:rPr>
              <a:t>immune system. 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/>
              <a:t>The </a:t>
            </a:r>
            <a:r>
              <a:rPr lang="en-US">
                <a:solidFill>
                  <a:srgbClr val="FF0000"/>
                </a:solidFill>
              </a:rPr>
              <a:t>first</a:t>
            </a:r>
            <a:r>
              <a:rPr lang="en-US"/>
              <a:t> connection between ACE and immune function was made in </a:t>
            </a:r>
            <a:r>
              <a:rPr lang="en-US" b="1"/>
              <a:t>1975,</a:t>
            </a:r>
            <a:r>
              <a:rPr lang="en-US"/>
              <a:t> when 15 of 17 patients with active </a:t>
            </a:r>
            <a:r>
              <a:rPr lang="en-US">
                <a:solidFill>
                  <a:srgbClr val="FF0000"/>
                </a:solidFill>
              </a:rPr>
              <a:t>sarcoidosis</a:t>
            </a:r>
            <a:r>
              <a:rPr lang="en-US"/>
              <a:t> were reported to have increased serum ACE levels compared with levels in patients with treated sarcoidosis or in individuals in whom the disease had </a:t>
            </a:r>
            <a:r>
              <a:rPr lang="en-US" smtClean="0"/>
              <a:t>resolved. 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71958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Functional diversity of ACE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ACE and blood pressure. </a:t>
            </a:r>
            <a:endParaRPr lang="en-US" smtClean="0"/>
          </a:p>
          <a:p>
            <a:r>
              <a:rPr lang="en-US" smtClean="0"/>
              <a:t>ACE </a:t>
            </a:r>
            <a:r>
              <a:rPr lang="en-US"/>
              <a:t>in renal development</a:t>
            </a:r>
            <a:r>
              <a:rPr lang="en-US" smtClean="0"/>
              <a:t>.</a:t>
            </a:r>
          </a:p>
          <a:p>
            <a:r>
              <a:rPr lang="en-US"/>
              <a:t>ACE in male reproduction</a:t>
            </a:r>
            <a:r>
              <a:rPr lang="en-US" smtClean="0"/>
              <a:t>.</a:t>
            </a:r>
          </a:p>
          <a:p>
            <a:r>
              <a:rPr lang="en-US" b="1"/>
              <a:t>ACE in the immune </a:t>
            </a:r>
            <a:r>
              <a:rPr lang="en-US" b="1" smtClean="0"/>
              <a:t>system:</a:t>
            </a:r>
          </a:p>
          <a:p>
            <a:pPr lvl="1"/>
            <a:r>
              <a:rPr lang="en-US" b="1" i="1"/>
              <a:t>Immune effects mediated by angiotensin II</a:t>
            </a:r>
            <a:r>
              <a:rPr lang="en-US" b="1" i="1" smtClean="0"/>
              <a:t>.</a:t>
            </a:r>
          </a:p>
          <a:p>
            <a:pPr lvl="1"/>
            <a:r>
              <a:rPr lang="en-US" b="1" i="1"/>
              <a:t>ACE and granuloma</a:t>
            </a:r>
            <a:r>
              <a:rPr lang="en-US" b="1" i="1" smtClean="0"/>
              <a:t>.</a:t>
            </a:r>
          </a:p>
          <a:p>
            <a:pPr lvl="1"/>
            <a:r>
              <a:rPr lang="en-US" b="1" i="1"/>
              <a:t>ACE and antigen processing</a:t>
            </a:r>
            <a:r>
              <a:rPr lang="en-US" b="1" i="1" smtClean="0"/>
              <a:t>.</a:t>
            </a:r>
          </a:p>
          <a:p>
            <a:pPr lvl="1"/>
            <a:r>
              <a:rPr lang="en-US" b="1" i="1"/>
              <a:t>ACE and neutrophil function</a:t>
            </a:r>
            <a:r>
              <a:rPr lang="en-US" b="1" i="1" smtClean="0"/>
              <a:t>.</a:t>
            </a:r>
          </a:p>
          <a:p>
            <a:pPr lvl="1"/>
            <a:r>
              <a:rPr lang="en-US" b="1" i="1"/>
              <a:t>ACE and superoxide production</a:t>
            </a:r>
            <a:r>
              <a:rPr lang="en-US" b="1" i="1" smtClean="0"/>
              <a:t>.</a:t>
            </a:r>
          </a:p>
          <a:p>
            <a:pPr lvl="1"/>
            <a:r>
              <a:rPr lang="en-US" b="1" i="1"/>
              <a:t>Effect of ACE inhibitors on immune </a:t>
            </a:r>
            <a:r>
              <a:rPr lang="en-US" b="1" i="1" smtClean="0"/>
              <a:t>response.</a:t>
            </a:r>
            <a:endParaRPr lang="en-US" b="1" i="1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36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Immune effects mediated </a:t>
            </a:r>
            <a:r>
              <a:rPr lang="en-US" sz="3200" b="1" smtClean="0"/>
              <a:t>by angiotensin </a:t>
            </a:r>
            <a:r>
              <a:rPr lang="en-US" sz="3200" b="1"/>
              <a:t>II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b="1"/>
              <a:t>ROS</a:t>
            </a:r>
            <a:r>
              <a:rPr lang="en-US"/>
              <a:t> in turn have many downstream effects that contribute to inflammation, including the activation of several intracellular kinase pathways and the stimulation of redox-sensitive transcription factors such as nuclear factor‑κB </a:t>
            </a:r>
            <a:r>
              <a:rPr lang="en-US" b="1"/>
              <a:t>(NF‑κB</a:t>
            </a:r>
            <a:r>
              <a:rPr lang="en-US"/>
              <a:t>) and activator protein 1 (</a:t>
            </a:r>
            <a:r>
              <a:rPr lang="en-US" b="1"/>
              <a:t>AP1</a:t>
            </a:r>
            <a:r>
              <a:rPr lang="en-US"/>
              <a:t>; also known as </a:t>
            </a:r>
            <a:r>
              <a:rPr lang="en-US" smtClean="0"/>
              <a:t>JUN). </a:t>
            </a:r>
          </a:p>
          <a:p>
            <a:r>
              <a:rPr lang="en-US" b="1" smtClean="0"/>
              <a:t>Angiotensin </a:t>
            </a:r>
            <a:r>
              <a:rPr lang="en-US" b="1"/>
              <a:t>II</a:t>
            </a:r>
            <a:r>
              <a:rPr lang="en-US"/>
              <a:t> can also trigger Toll-like receptor 4 </a:t>
            </a:r>
            <a:r>
              <a:rPr lang="en-US" b="1"/>
              <a:t>(TLR4) </a:t>
            </a:r>
            <a:r>
              <a:rPr lang="en-US"/>
              <a:t>activation in various cell types, which stimulates the innate immune </a:t>
            </a:r>
            <a:r>
              <a:rPr lang="en-US" smtClean="0"/>
              <a:t>response.</a:t>
            </a:r>
          </a:p>
          <a:p>
            <a:r>
              <a:rPr lang="en-US" b="1"/>
              <a:t>A</a:t>
            </a:r>
            <a:r>
              <a:rPr lang="en-US" b="1" smtClean="0"/>
              <a:t>ngiotensin </a:t>
            </a:r>
            <a:r>
              <a:rPr lang="en-US" b="1"/>
              <a:t>II </a:t>
            </a:r>
            <a:r>
              <a:rPr lang="en-US"/>
              <a:t>has been reported to induce dendritic cell maturation through the NF‑κB, extracellular signal-regulated kinase 1 (</a:t>
            </a:r>
            <a:r>
              <a:rPr lang="en-US" b="1"/>
              <a:t>ERK1)–ERK2 </a:t>
            </a:r>
            <a:r>
              <a:rPr lang="en-US"/>
              <a:t>and signal transducer and activator of transcription 1 </a:t>
            </a:r>
            <a:r>
              <a:rPr lang="en-US" b="1"/>
              <a:t>(STAT1) </a:t>
            </a:r>
            <a:r>
              <a:rPr lang="en-US" smtClean="0"/>
              <a:t>signaling pathways. </a:t>
            </a:r>
          </a:p>
          <a:p>
            <a:r>
              <a:rPr lang="en-US" smtClean="0"/>
              <a:t>Endogenously </a:t>
            </a:r>
            <a:r>
              <a:rPr lang="en-US"/>
              <a:t>produced angiotensin II in T cells has a role in regulating </a:t>
            </a:r>
            <a:r>
              <a:rPr lang="en-US" smtClean="0"/>
              <a:t>tumor </a:t>
            </a:r>
            <a:r>
              <a:rPr lang="en-US"/>
              <a:t>necrosis factor </a:t>
            </a:r>
            <a:r>
              <a:rPr lang="en-US" b="1"/>
              <a:t>(TNF) </a:t>
            </a:r>
            <a:r>
              <a:rPr lang="en-US" smtClean="0"/>
              <a:t>expression.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592691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/>
              <a:t>Immune effects mediated by angiotensin 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r>
              <a:rPr lang="en-US" b="1" smtClean="0"/>
              <a:t>Angiotensin II </a:t>
            </a:r>
            <a:r>
              <a:rPr lang="en-US"/>
              <a:t>plays a part in several immune processes. </a:t>
            </a:r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Not </a:t>
            </a:r>
            <a:r>
              <a:rPr lang="en-US"/>
              <a:t>all of the immunomodulatory effects of </a:t>
            </a:r>
            <a:r>
              <a:rPr lang="en-US" b="1"/>
              <a:t>ACE</a:t>
            </a:r>
            <a:r>
              <a:rPr lang="en-US"/>
              <a:t> seem to be mediated by angiotensin II. </a:t>
            </a: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28073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granuloma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Increased </a:t>
            </a:r>
            <a:r>
              <a:rPr lang="en-US" b="1" smtClean="0"/>
              <a:t>ACE </a:t>
            </a:r>
            <a:r>
              <a:rPr lang="en-US" b="1"/>
              <a:t>expression </a:t>
            </a:r>
            <a:r>
              <a:rPr lang="en-US"/>
              <a:t>by myeloid cells within a granuloma has been known for many years. </a:t>
            </a:r>
            <a:endParaRPr lang="en-US" smtClean="0"/>
          </a:p>
          <a:p>
            <a:r>
              <a:rPr lang="en-US" smtClean="0"/>
              <a:t>However</a:t>
            </a:r>
            <a:r>
              <a:rPr lang="en-US"/>
              <a:t>, why elevated </a:t>
            </a:r>
            <a:r>
              <a:rPr lang="en-US" b="1"/>
              <a:t>macrophage ACE expression </a:t>
            </a:r>
            <a:r>
              <a:rPr lang="en-US"/>
              <a:t>is such a consistent biochemical feature of a granuloma is currently unclear. </a:t>
            </a:r>
            <a:endParaRPr lang="en-US" smtClean="0"/>
          </a:p>
          <a:p>
            <a:r>
              <a:rPr lang="en-US" smtClean="0"/>
              <a:t>One </a:t>
            </a:r>
            <a:r>
              <a:rPr lang="en-US"/>
              <a:t>possibility is that ACE increases the antibacterial effectiveness of </a:t>
            </a:r>
            <a:r>
              <a:rPr lang="en-US" smtClean="0"/>
              <a:t>macrophages.</a:t>
            </a:r>
            <a:endParaRPr lang="en-US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49970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i="1"/>
              <a:t>ACE and macrophage function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Macrophage</a:t>
            </a:r>
            <a:r>
              <a:rPr lang="en-US" sz="2800"/>
              <a:t>s are important in the </a:t>
            </a:r>
            <a:r>
              <a:rPr lang="en-US" sz="2800" b="1"/>
              <a:t>initial innate immune response and also have a crucial role as antigen-presenting cells (APCs) by interacting with T cells in the adaptive response. </a:t>
            </a:r>
            <a:endParaRPr lang="en-US" sz="2800" b="1" smtClean="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62139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PRESENTER_SHAPEINFO" val="&lt;ThreeDShapeInfo&gt;&lt;uuid val=&quot;{7d2b4b9f-eedd-4fe2-9d77-062e709b534d}&quot; /&gt;&lt;isInvalidForFieldText val=&quot;0&quot; /&gt;&lt;Image&gt;&lt;filename val=&quot;C:\Connect\content\7\139347-1\input\breezo\data\asimages\{7d2b4b9f-eedd-4fe2-9d77-062e709b534d}.png&quot; /&gt;&lt;left val=&quot;0&quot; /&gt;&lt;top val=&quot;458&quot; /&gt;&lt;width val=&quot;1280&quot; /&gt;&lt;height val=&quot;261&quot; /&gt;&lt;hasText val=&quot;1&quot; /&gt;&lt;/Image&gt;&lt;/ThreeDShapeInfo&gt;"/>
</p:tagLst>
</file>

<file path=ppt/tags/tag10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12.xml><?xml version="1.0" encoding="utf-8"?>
<p:tagLst xmlns:p="http://schemas.openxmlformats.org/presentationml/2006/main">
  <p:tag name="PRESENTER_SHAPEINFO" val="&lt;ThreeDShapeInfo&gt;&lt;uuid val=&quot;{f635f38e-1334-423c-84f3-43246969cf41}&quot; /&gt;&lt;isInvalidForFieldText val=&quot;0&quot; /&gt;&lt;Image&gt;&lt;filename val=&quot;C:\Connect\content\7\139347-1\input\breezo\data\asimages\{f635f38e-1334-423c-84f3-43246969cf41}.png&quot; /&gt;&lt;left val=&quot;0&quot; /&gt;&lt;top val=&quot;0&quot; /&gt;&lt;width val=&quot;1280&quot; /&gt;&lt;height val=&quot;152&quot; /&gt;&lt;hasText val=&quot;1&quot; /&gt;&lt;/Image&gt;&lt;/ThreeDShapeInfo&gt;"/>
</p:tagLst>
</file>

<file path=ppt/tags/tag1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4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33&quot; /&gt;&lt;lineCharCount val=&quot;13&quot; /&gt;&lt;lineCharCount val=&quot;12&quot; /&gt;&lt;lineCharCount val=&quot;13&quot; /&gt;&lt;lineCharCount val=&quot;11&quot; /&gt;&lt;/TableIndex&gt;&lt;/ShapeTextInfo&gt;"/>
</p:tagLst>
</file>

<file path=ppt/tags/tag1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1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7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18.xml><?xml version="1.0" encoding="utf-8"?>
<p:tagLst xmlns:p="http://schemas.openxmlformats.org/presentationml/2006/main">
  <p:tag name="PRESENTER_SHAPEINFO" val="&lt;ThreeDShapeInfo&gt;&lt;uuid val=&quot;{8da82214-1cad-48d2-9d88-1f3bd84ef64d}&quot; /&gt;&lt;isInvalidForFieldText val=&quot;0&quot; /&gt;&lt;Image&gt;&lt;filename val=&quot;C:\Connect\content\7\139347-1\input\breezo\data\asimages\{8da82214-1cad-48d2-9d88-1f3bd84ef64d}.png&quot; /&gt;&lt;left val=&quot;168&quot; /&gt;&lt;top val=&quot;306&quot; /&gt;&lt;width val=&quot;941&quot; /&gt;&lt;height val=&quot;188&quot; /&gt;&lt;hasText val=&quot;1&quot; /&gt;&lt;/Image&gt;&lt;/ThreeDShapeInfo&gt;"/>
  <p:tag name="PRESENTER_SHAPETEXTINFO" val="&lt;ShapeTextInfo&gt;&lt;TableIndex row=&quot;-1&quot; col=&quot;-1&quot;&gt;&lt;linesCount val=&quot;1&quot; /&gt;&lt;lineCharCount val=&quot;50&quot; /&gt;&lt;/TableIndex&gt;&lt;/ShapeTextInfo&gt;"/>
</p:tagLst>
</file>

<file path=ppt/tags/tag19.xml><?xml version="1.0" encoding="utf-8"?>
<p:tagLst xmlns:p="http://schemas.openxmlformats.org/presentationml/2006/main">
  <p:tag name="HTML_SHAPEINFO" val="&lt;SlideThumbPath val=&quot;SlideTemp.PNG&quot;/&gt;"/>
</p:tagLst>
</file>

<file path=ppt/tags/tag2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20.xml><?xml version="1.0" encoding="utf-8"?>
<p:tagLst xmlns:p="http://schemas.openxmlformats.org/presentationml/2006/main">
  <p:tag name="PRESENTER_SHAPEINFO" val="&lt;ThreeDShapeInfo&gt;&lt;uuid val=&quot;{0ccab0b5-cb4a-4616-b62f-eb59b2dc058b}&quot; /&gt;&lt;isInvalidForFieldText val=&quot;0&quot; /&gt;&lt;Image&gt;&lt;filename val=&quot;C:\Connect\content\7\139347-1\input\breezo\data\asimages\{0ccab0b5-cb4a-4616-b62f-eb59b2dc058b}.png&quot; /&gt;&lt;left val=&quot;156&quot; /&gt;&lt;top val=&quot;152&quot; /&gt;&lt;width val=&quot;771&quot; /&gt;&lt;height val=&quot;211&quot; /&gt;&lt;hasText val=&quot;1&quot; /&gt;&lt;/Image&gt;&lt;/ThreeDShapeInfo&gt;"/>
  <p:tag name="PRESENTER_SHAPETEXTINFO" val="&lt;ShapeTextInfo&gt;&lt;TableIndex row=&quot;-1&quot; col=&quot;-1&quot;&gt;&lt;linesCount val=&quot;1&quot; /&gt;&lt;lineCharCount val=&quot;42&quot; /&gt;&lt;/TableIndex&gt;&lt;/ShapeTextInfo&gt;"/>
</p:tagLst>
</file>

<file path=ppt/tags/tag21.xml><?xml version="1.0" encoding="utf-8"?>
<p:tagLst xmlns:p="http://schemas.openxmlformats.org/presentationml/2006/main">
  <p:tag name="PRESENTER_SHAPEINFO" val="&lt;ThreeDShapeInfo&gt;&lt;uuid val=&quot;{67689eda-f227-4186-a2b7-a6b0ee11d3e6}&quot; /&gt;&lt;isInvalidForFieldText val=&quot;0&quot; /&gt;&lt;Image&gt;&lt;filename val=&quot;C:\Connect\content\7\139347-1\input\breezo\data\asimages\{67689eda-f227-4186-a2b7-a6b0ee11d3e6}.png&quot; /&gt;&lt;left val=&quot;154&quot; /&gt;&lt;top val=&quot;389&quot; /&gt;&lt;width val=&quot;473&quot; /&gt;&lt;height val=&quot;31&quot; /&gt;&lt;hasText val=&quot;1&quot; /&gt;&lt;/Image&gt;&lt;/ThreeDShapeInfo&gt;"/>
  <p:tag name="PRESENTER_SHAPETEXTINFO" val="&lt;ShapeTextInfo&gt;&lt;TableIndex row=&quot;-1&quot; col=&quot;-1&quot;&gt;&lt;linesCount val=&quot;1&quot; /&gt;&lt;lineCharCount val=&quot;39&quot; /&gt;&lt;/TableIndex&gt;&lt;/ShapeTextInfo&gt;"/>
</p:tagLst>
</file>

<file path=ppt/tags/tag22.xml><?xml version="1.0" encoding="utf-8"?>
<p:tagLst xmlns:p="http://schemas.openxmlformats.org/presentationml/2006/main">
  <p:tag name="HTML_SHAPEINFO" val="&lt;SlideThumbPath val=&quot;SlideTemp.PNG&quot;/&gt;"/>
</p:tagLst>
</file>

<file path=ppt/tags/tag23.xml><?xml version="1.0" encoding="utf-8"?>
<p:tagLst xmlns:p="http://schemas.openxmlformats.org/presentationml/2006/main">
  <p:tag name="PRESENTER_SHAPEINFO" val="&lt;ThreeDShapeInfo&gt;&lt;uuid val=&quot;{1bbb6c94-b23d-4c09-bec6-bfb2b4cb6562}&quot; /&gt;&lt;isInvalidForFieldText val=&quot;0&quot; /&gt;&lt;Image&gt;&lt;filename val=&quot;C:\Connect\content\7\139347-1\input\breezo\data\asimages\{1bbb6c94-b23d-4c09-bec6-bfb2b4cb6562}.png&quot; /&gt;&lt;left val=&quot;792&quot; /&gt;&lt;top val=&quot;126&quot; /&gt;&lt;width val=&quot;403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12&quot; /&gt;&lt;/TableIndex&gt;&lt;/ShapeTextInfo&gt;"/>
</p:tagLst>
</file>

<file path=ppt/tags/tag24.xml><?xml version="1.0" encoding="utf-8"?>
<p:tagLst xmlns:p="http://schemas.openxmlformats.org/presentationml/2006/main">
  <p:tag name="PRESENTER_SHAPEINFO" val="&lt;ThreeDShapeInfo&gt;&lt;uuid val=&quot;{9412ec94-64a3-4701-b8c6-f037a45aef65}&quot; /&gt;&lt;isInvalidForFieldText val=&quot;0&quot; /&gt;&lt;Image&gt;&lt;filename val=&quot;C:\Connect\content\7\139347-1\input\breezo\data\asimages\{9412ec94-64a3-4701-b8c6-f037a45aef65}.png&quot; /&gt;&lt;left val=&quot;82&quot; /&gt;&lt;top val=&quot;239&quot; /&gt;&lt;width val=&quot;1114&quot; /&gt;&lt;height val=&quot;367&quot; /&gt;&lt;hasText val=&quot;1&quot; /&gt;&lt;/Image&gt;&lt;/ThreeDShapeInfo&gt;"/>
  <p:tag name="PRESENTER_SHAPETEXTINFO" val="&lt;ShapeTextInfo&gt;&lt;TableIndex row=&quot;-1&quot; col=&quot;-1&quot;&gt;&lt;linesCount val=&quot;5&quot; /&gt;&lt;lineCharCount val=&quot;125&quot; /&gt;&lt;lineCharCount val=&quot;243&quot; /&gt;&lt;lineCharCount val=&quot;156&quot; /&gt;&lt;lineCharCount val=&quot;131&quot; /&gt;&lt;lineCharCount val=&quot;57&quot; /&gt;&lt;/TableIndex&gt;&lt;/ShapeTextInfo&gt;"/>
</p:tagLst>
</file>

<file path=ppt/tags/tag25.xml><?xml version="1.0" encoding="utf-8"?>
<p:tagLst xmlns:p="http://schemas.openxmlformats.org/presentationml/2006/main">
  <p:tag name="HTML_SHAPEINFO" val="&lt;SlideThumbPath val=&quot;SlideTemp.PNG&quot;/&gt;"/>
</p:tagLst>
</file>

<file path=ppt/tags/tag26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27.xml><?xml version="1.0" encoding="utf-8"?>
<p:tagLst xmlns:p="http://schemas.openxmlformats.org/presentationml/2006/main">
  <p:tag name="PRESENTER_SHAPEINFO" val="&lt;ThreeDShapeInfo&gt;&lt;uuid val=&quot;{99de9264-ed25-4f20-864e-90383255fe4f}&quot; /&gt;&lt;isInvalidForFieldText val=&quot;0&quot; /&gt;&lt;Image&gt;&lt;filename val=&quot;C:\Connect\content\7\139347-1\input\breezo\data\asimages\{99de9264-ed25-4f20-864e-90383255fe4f}.png&quot; /&gt;&lt;left val=&quot;82&quot; /&gt;&lt;top val=&quot;239&quot; /&gt;&lt;width val=&quot;1094&quot; /&gt;&lt;height val=&quot;317&quot; /&gt;&lt;hasText val=&quot;1&quot; /&gt;&lt;/Image&gt;&lt;/ThreeDShapeInfo&gt;"/>
  <p:tag name="PRESENTER_SHAPETEXTINFO" val="&lt;ShapeTextInfo&gt;&lt;TableIndex row=&quot;-1&quot; col=&quot;-1&quot;&gt;&lt;linesCount val=&quot;4&quot; /&gt;&lt;lineCharCount val=&quot;77&quot; /&gt;&lt;lineCharCount val=&quot;173&quot; /&gt;&lt;lineCharCount val=&quot;79&quot; /&gt;&lt;lineCharCount val=&quot;277&quot; /&gt;&lt;/TableIndex&gt;&lt;/ShapeTextInfo&gt;"/>
</p:tagLst>
</file>

<file path=ppt/tags/tag28.xml><?xml version="1.0" encoding="utf-8"?>
<p:tagLst xmlns:p="http://schemas.openxmlformats.org/presentationml/2006/main">
  <p:tag name="HTML_SHAPEINFO" val="&lt;SlideThumbPath val=&quot;SlideTemp.PNG&quot;/&gt;"/>
</p:tagLst>
</file>

<file path=ppt/tags/tag29.xml><?xml version="1.0" encoding="utf-8"?>
<p:tagLst xmlns:p="http://schemas.openxmlformats.org/presentationml/2006/main">
  <p:tag name="PRESENTER_SHAPEINFO" val="&lt;ThreeDShapeInfo&gt;&lt;uuid val=&quot;{43ba5fd0-96c5-4b79-bfe6-5cb3f6a441da}&quot; /&gt;&lt;isInvalidForFieldText val=&quot;0&quot; /&gt;&lt;Image&gt;&lt;filename val=&quot;C:\Connect\content\7\139347-1\input\breezo\data\asimages\{43ba5fd0-96c5-4b79-bfe6-5cb3f6a441da}.png&quot; /&gt;&lt;left val=&quot;343&quot; /&gt;&lt;top val=&quot;126&quot; /&gt;&lt;width val=&quot;851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28&quot; /&gt;&lt;/TableIndex&gt;&lt;/ShapeTextInfo&gt;"/>
</p:tagLst>
</file>

<file path=ppt/tags/tag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5&quot; /&gt;&lt;/TableIndex&gt;&lt;/ShapeTextInfo&gt;"/>
</p:tagLst>
</file>

<file path=ppt/tags/tag30.xml><?xml version="1.0" encoding="utf-8"?>
<p:tagLst xmlns:p="http://schemas.openxmlformats.org/presentationml/2006/main">
  <p:tag name="PRESENTER_SHAPEINFO" val="&lt;ThreeDShapeInfo&gt;&lt;uuid val=&quot;{5dc0480e-683f-4808-8dd3-8a02ab4a5ea7}&quot; /&gt;&lt;isInvalidForFieldText val=&quot;0&quot; /&gt;&lt;Image&gt;&lt;filename val=&quot;C:\Connect\content\7\139347-1\input\breezo\data\asimages\{5dc0480e-683f-4808-8dd3-8a02ab4a5ea7}.png&quot; /&gt;&lt;left val=&quot;82&quot; /&gt;&lt;top val=&quot;239&quot; /&gt;&lt;width val=&quot;652&quot; /&gt;&lt;height val=&quot;377&quot; /&gt;&lt;hasText val=&quot;1&quot; /&gt;&lt;/Image&gt;&lt;/ThreeDShapeInfo&gt;"/>
  <p:tag name="PRESENTER_SHAPETEXTINFO" val="&lt;ShapeTextInfo&gt;&lt;TableIndex row=&quot;-1&quot; col=&quot;-1&quot;&gt;&lt;linesCount val=&quot;10&quot; /&gt;&lt;lineCharCount val=&quot;25&quot; /&gt;&lt;lineCharCount val=&quot;26&quot; /&gt;&lt;lineCharCount val=&quot;26&quot; /&gt;&lt;lineCharCount val=&quot;26&quot; /&gt;&lt;lineCharCount val=&quot;43&quot; /&gt;&lt;lineCharCount val=&quot;19&quot; /&gt;&lt;lineCharCount val=&quot;28&quot; /&gt;&lt;lineCharCount val=&quot;29&quot; /&gt;&lt;lineCharCount val=&quot;31&quot; /&gt;&lt;lineCharCount val=&quot;44&quot; /&gt;&lt;/TableIndex&gt;&lt;/ShapeTextInfo&gt;"/>
</p:tagLst>
</file>

<file path=ppt/tags/tag31.xml><?xml version="1.0" encoding="utf-8"?>
<p:tagLst xmlns:p="http://schemas.openxmlformats.org/presentationml/2006/main">
  <p:tag name="HTML_SHAPEINFO" val="&lt;SlideThumbPath val=&quot;SlideTemp.PNG&quot;/&gt;"/>
</p:tagLst>
</file>

<file path=ppt/tags/tag32.xml><?xml version="1.0" encoding="utf-8"?>
<p:tagLst xmlns:p="http://schemas.openxmlformats.org/presentationml/2006/main">
  <p:tag name="PRESENTER_SHAPEINFO" val="&lt;ThreeDShapeInfo&gt;&lt;uuid val=&quot;{a88b6bcb-a8fa-4039-8813-0611a15ae6ef}&quot; /&gt;&lt;isInvalidForFieldText val=&quot;0&quot; /&gt;&lt;Image&gt;&lt;filename val=&quot;C:\Connect\content\7\139347-1\input\breezo\data\asimages\{a88b6bcb-a8fa-4039-8813-0611a15ae6ef}.png&quot; /&gt;&lt;left val=&quot;518&quot; /&gt;&lt;top val=&quot;108&quot; /&gt;&lt;width val=&quot;681&quot; /&gt;&lt;height val=&quot;79&quot; /&gt;&lt;hasText val=&quot;1&quot; /&gt;&lt;/Image&gt;&lt;/ThreeDShapeInfo&gt;"/>
  <p:tag name="PRESENTER_SHAPETEXTINFO" val="&lt;ShapeTextInfo&gt;&lt;TableIndex row=&quot;-1&quot; col=&quot;-1&quot;&gt;&lt;linesCount val=&quot;1&quot; /&gt;&lt;lineCharCount val=&quot;41&quot; /&gt;&lt;/TableIndex&gt;&lt;/ShapeTextInfo&gt;"/>
</p:tagLst>
</file>

<file path=ppt/tags/tag33.xml><?xml version="1.0" encoding="utf-8"?>
<p:tagLst xmlns:p="http://schemas.openxmlformats.org/presentationml/2006/main">
  <p:tag name="PRESENTER_SHAPEINFO" val="&lt;ThreeDShapeInfo&gt;&lt;uuid val=&quot;{41ef12de-fc42-493a-99db-2a85055503d2}&quot; /&gt;&lt;isInvalidForFieldText val=&quot;0&quot; /&gt;&lt;Image&gt;&lt;filename val=&quot;C:\Connect\content\7\139347-1\input\breezo\data\asimages\{41ef12de-fc42-493a-99db-2a85055503d2}.png&quot; /&gt;&lt;left val=&quot;82&quot; /&gt;&lt;top val=&quot;239&quot; /&gt;&lt;width val=&quot;1106&quot; /&gt;&lt;height val=&quot;386&quot; /&gt;&lt;hasText val=&quot;1&quot; /&gt;&lt;/Image&gt;&lt;/ThreeDShapeInfo&gt;"/>
  <p:tag name="PRESENTER_SHAPETEXTINFO" val="&lt;ShapeTextInfo&gt;&lt;TableIndex row=&quot;-1&quot; col=&quot;-1&quot;&gt;&lt;linesCount val=&quot;4&quot; /&gt;&lt;lineCharCount val=&quot;286&quot; /&gt;&lt;lineCharCount val=&quot;139&quot; /&gt;&lt;lineCharCount val=&quot;224&quot; /&gt;&lt;lineCharCount val=&quot;112&quot; /&gt;&lt;/TableIndex&gt;&lt;/ShapeTextInfo&gt;"/>
</p:tagLst>
</file>

<file path=ppt/tags/tag34.xml><?xml version="1.0" encoding="utf-8"?>
<p:tagLst xmlns:p="http://schemas.openxmlformats.org/presentationml/2006/main">
  <p:tag name="HTML_SHAPEINFO" val="&lt;SlideThumbPath val=&quot;SlideTemp.PNG&quot;/&gt;"/>
</p:tagLst>
</file>

<file path=ppt/tags/tag35.xml><?xml version="1.0" encoding="utf-8"?>
<p:tagLst xmlns:p="http://schemas.openxmlformats.org/presentationml/2006/main">
  <p:tag name="PRESENTER_SHAPEINFO" val="&lt;ThreeDShapeInfo&gt;&lt;uuid val=&quot;{a961c0bd-0833-4ef0-afa4-dfd4950a2b1c}&quot; /&gt;&lt;isInvalidForFieldText val=&quot;0&quot; /&gt;&lt;Image&gt;&lt;filename val=&quot;C:\Connect\content\7\139347-1\input\breezo\data\asimages\{a961c0bd-0833-4ef0-afa4-dfd4950a2b1c}.png&quot; /&gt;&lt;left val=&quot;350&quot; /&gt;&lt;top val=&quot;98&quot; /&gt;&lt;width val=&quot;851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41&quot; /&gt;&lt;/TableIndex&gt;&lt;/ShapeTextInfo&gt;"/>
</p:tagLst>
</file>

<file path=ppt/tags/tag36.xml><?xml version="1.0" encoding="utf-8"?>
<p:tagLst xmlns:p="http://schemas.openxmlformats.org/presentationml/2006/main">
  <p:tag name="PRESENTER_SHAPEINFO" val="&lt;ThreeDShapeInfo&gt;&lt;uuid val=&quot;{b6803263-95a4-4dcf-8812-9f4af295924c}&quot; /&gt;&lt;isInvalidForFieldText val=&quot;0&quot; /&gt;&lt;Image&gt;&lt;filename val=&quot;C:\Connect\content\7\139347-1\input\breezo\data\asimages\{b6803263-95a4-4dcf-8812-9f4af295924c}.png&quot; /&gt;&lt;left val=&quot;82&quot; /&gt;&lt;top val=&quot;284&quot; /&gt;&lt;width val=&quot;965&quot; /&gt;&lt;height val=&quot;195&quot; /&gt;&lt;hasText val=&quot;1&quot; /&gt;&lt;/Image&gt;&lt;/ThreeDShapeInfo&gt;"/>
  <p:tag name="PRESENTER_SHAPETEXTINFO" val="&lt;ShapeTextInfo&gt;&lt;TableIndex row=&quot;-1&quot; col=&quot;-1&quot;&gt;&lt;linesCount val=&quot;5&quot; /&gt;&lt;lineCharCount val=&quot;1&quot; /&gt;&lt;lineCharCount val=&quot;58&quot; /&gt;&lt;lineCharCount val=&quot;1&quot; /&gt;&lt;lineCharCount val=&quot;1&quot; /&gt;&lt;lineCharCount val=&quot;86&quot; /&gt;&lt;/TableIndex&gt;&lt;/ShapeTextInfo&gt;"/>
</p:tagLst>
</file>

<file path=ppt/tags/tag37.xml><?xml version="1.0" encoding="utf-8"?>
<p:tagLst xmlns:p="http://schemas.openxmlformats.org/presentationml/2006/main">
  <p:tag name="HTML_SHAPEINFO" val="&lt;SlideThumbPath val=&quot;SlideTemp.PNG&quot;/&gt;"/>
</p:tagLst>
</file>

<file path=ppt/tags/tag38.xml><?xml version="1.0" encoding="utf-8"?>
<p:tagLst xmlns:p="http://schemas.openxmlformats.org/presentationml/2006/main">
  <p:tag name="PRESENTER_SHAPEINFO" val="&lt;ThreeDShapeInfo&gt;&lt;uuid val=&quot;{22ff83a4-75ac-41b5-987d-523d020fbe80}&quot; /&gt;&lt;isInvalidForFieldText val=&quot;0&quot; /&gt;&lt;Image&gt;&lt;filename val=&quot;C:\Connect\content\7\139347-1\input\breezo\data\asimages\{22ff83a4-75ac-41b5-987d-523d020fbe80}.png&quot; /&gt;&lt;left val=&quot;587&quot; /&gt;&lt;top val=&quot;126&quot; /&gt;&lt;width val=&quot;608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18&quot; /&gt;&lt;/TableIndex&gt;&lt;/ShapeTextInfo&gt;"/>
</p:tagLst>
</file>

<file path=ppt/tags/tag39.xml><?xml version="1.0" encoding="utf-8"?>
<p:tagLst xmlns:p="http://schemas.openxmlformats.org/presentationml/2006/main">
  <p:tag name="PRESENTER_SHAPEINFO" val="&lt;ThreeDShapeInfo&gt;&lt;uuid val=&quot;{eea70a5f-95b0-4aa2-a6bf-bd9c5f8ec97c}&quot; /&gt;&lt;isInvalidForFieldText val=&quot;0&quot; /&gt;&lt;Image&gt;&lt;filename val=&quot;C:\Connect\content\7\139347-1\input\breezo\data\asimages\{eea70a5f-95b0-4aa2-a6bf-bd9c5f8ec97c}.png&quot; /&gt;&lt;left val=&quot;82&quot; /&gt;&lt;top val=&quot;239&quot; /&gt;&lt;width val=&quot;1076&quot; /&gt;&lt;height val=&quot;214&quot; /&gt;&lt;hasText val=&quot;1&quot; /&gt;&lt;/Image&gt;&lt;/ThreeDShapeInfo&gt;"/>
  <p:tag name="PRESENTER_SHAPETEXTINFO" val="&lt;ShapeTextInfo&gt;&lt;TableIndex row=&quot;-1&quot; col=&quot;-1&quot;&gt;&lt;linesCount val=&quot;3&quot; /&gt;&lt;lineCharCount val=&quot;93&quot; /&gt;&lt;lineCharCount val=&quot;127&quot; /&gt;&lt;lineCharCount val=&quot;85&quot; /&gt;&lt;/TableIndex&gt;&lt;/ShapeTextInfo&gt;"/>
</p:tagLst>
</file>

<file path=ppt/tags/tag4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40.xml><?xml version="1.0" encoding="utf-8"?>
<p:tagLst xmlns:p="http://schemas.openxmlformats.org/presentationml/2006/main">
  <p:tag name="HTML_SHAPEINFO" val="&lt;SlideThumbPath val=&quot;SlideTemp.PNG&quot;/&gt;"/>
</p:tagLst>
</file>

<file path=ppt/tags/tag41.xml><?xml version="1.0" encoding="utf-8"?>
<p:tagLst xmlns:p="http://schemas.openxmlformats.org/presentationml/2006/main">
  <p:tag name="PRESENTER_SHAPEINFO" val="&lt;ThreeDShapeInfo&gt;&lt;uuid val=&quot;{3973bdad-42d9-483b-99d8-95c9443eb202}&quot; /&gt;&lt;isInvalidForFieldText val=&quot;0&quot; /&gt;&lt;Image&gt;&lt;filename val=&quot;C:\Connect\content\7\139347-1\input\breezo\data\asimages\{3973bdad-42d9-483b-99d8-95c9443eb202}.png&quot; /&gt;&lt;left val=&quot;548&quot; /&gt;&lt;top val=&quot;98&quot; /&gt;&lt;width val=&quot;653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28&quot; /&gt;&lt;/TableIndex&gt;&lt;/ShapeTextInfo&gt;"/>
</p:tagLst>
</file>

<file path=ppt/tags/tag42.xml><?xml version="1.0" encoding="utf-8"?>
<p:tagLst xmlns:p="http://schemas.openxmlformats.org/presentationml/2006/main">
  <p:tag name="PRESENTER_SHAPEINFO" val="&lt;ThreeDShapeInfo&gt;&lt;uuid val=&quot;{46487ff3-e59b-4eb6-a410-a025114a9949}&quot; /&gt;&lt;isInvalidForFieldText val=&quot;0&quot; /&gt;&lt;Image&gt;&lt;filename val=&quot;C:\Connect\content\7\139347-1\input\breezo\data\asimages\{46487ff3-e59b-4eb6-a410-a025114a9949}.png&quot; /&gt;&lt;left val=&quot;83&quot; /&gt;&lt;top val=&quot;240&quot; /&gt;&lt;width val=&quot;1083&quot; /&gt;&lt;height val=&quot;157&quot; /&gt;&lt;hasText val=&quot;1&quot; /&gt;&lt;/Image&gt;&lt;/ThreeDShapeInfo&gt;"/>
  <p:tag name="PRESENTER_SHAPETEXTINFO" val="&lt;ShapeTextInfo&gt;&lt;TableIndex row=&quot;-1&quot; col=&quot;-1&quot;&gt;&lt;linesCount val=&quot;1&quot; /&gt;&lt;lineCharCount val=&quot;182&quot; /&gt;&lt;/TableIndex&gt;&lt;/ShapeTextInfo&gt;"/>
</p:tagLst>
</file>

<file path=ppt/tags/tag43.xml><?xml version="1.0" encoding="utf-8"?>
<p:tagLst xmlns:p="http://schemas.openxmlformats.org/presentationml/2006/main">
  <p:tag name="HTML_SHAPEINFO" val="&lt;SlideThumbPath val=&quot;SlideTemp.PNG&quot;/&gt;"/>
</p:tagLst>
</file>

<file path=ppt/tags/tag44.xml><?xml version="1.0" encoding="utf-8"?>
<p:tagLst xmlns:p="http://schemas.openxmlformats.org/presentationml/2006/main">
  <p:tag name="PRESENTER_SHAPEINFO" val="&lt;ThreeDShapeInfo&gt;&lt;uuid val=&quot;{6aaf0a2c-1745-46a4-a9de-f02a2d264b9f}&quot; /&gt;&lt;isInvalidForFieldText val=&quot;0&quot; /&gt;&lt;Image&gt;&lt;filename val=&quot;C:\Connect\content\7\139347-1\input\breezo\data\asimages\{6aaf0a2c-1745-46a4-a9de-f02a2d264b9f}.png&quot; /&gt;&lt;left val=&quot;548&quot; /&gt;&lt;top val=&quot;98&quot; /&gt;&lt;width val=&quot;653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28&quot; /&gt;&lt;/TableIndex&gt;&lt;/ShapeTextInfo&gt;"/>
</p:tagLst>
</file>

<file path=ppt/tags/tag45.xml><?xml version="1.0" encoding="utf-8"?>
<p:tagLst xmlns:p="http://schemas.openxmlformats.org/presentationml/2006/main">
  <p:tag name="PRESENTER_SHAPEINFO" val="&lt;ThreeDShapeInfo&gt;&lt;uuid val=&quot;{5fd78337-26bc-4e5c-ae75-e92613d3e902}&quot; /&gt;&lt;isInvalidForFieldText val=&quot;0&quot; /&gt;&lt;Image&gt;&lt;filename val=&quot;C:\Connect\content\7\139347-1\input\breezo\data\asimages\{5fd78337-26bc-4e5c-ae75-e92613d3e902}.png&quot; /&gt;&lt;left val=&quot;82&quot; /&gt;&lt;top val=&quot;239&quot; /&gt;&lt;width val=&quot;1095&quot; /&gt;&lt;height val=&quot;246&quot; /&gt;&lt;hasText val=&quot;1&quot; /&gt;&lt;/Image&gt;&lt;/ThreeDShapeInfo&gt;"/>
  <p:tag name="PRESENTER_SHAPETEXTINFO" val="&lt;ShapeTextInfo&gt;&lt;TableIndex row=&quot;-1&quot; col=&quot;-1&quot;&gt;&lt;linesCount val=&quot;3&quot; /&gt;&lt;lineCharCount val=&quot;249&quot; /&gt;&lt;lineCharCount val=&quot;1&quot; /&gt;&lt;lineCharCount val=&quot;127&quot; /&gt;&lt;/TableIndex&gt;&lt;/ShapeTextInfo&gt;"/>
</p:tagLst>
</file>

<file path=ppt/tags/tag46.xml><?xml version="1.0" encoding="utf-8"?>
<p:tagLst xmlns:p="http://schemas.openxmlformats.org/presentationml/2006/main">
  <p:tag name="HTML_SHAPEINFO" val="&lt;SlideThumbPath val=&quot;SlideTemp.PNG&quot;/&gt;"/>
</p:tagLst>
</file>

<file path=ppt/tags/tag47.xml><?xml version="1.0" encoding="utf-8"?>
<p:tagLst xmlns:p="http://schemas.openxmlformats.org/presentationml/2006/main">
  <p:tag name="PRESENTER_SHAPEINFO" val="&lt;ThreeDShapeInfo&gt;&lt;uuid val=&quot;{75ed67b2-0b0a-4827-b09f-6eb769663e60}&quot; /&gt;&lt;isInvalidForFieldText val=&quot;0&quot; /&gt;&lt;Image&gt;&lt;filename val=&quot;C:\Connect\content\7\139347-1\input\breezo\data\asimages\{75ed67b2-0b0a-4827-b09f-6eb769663e60}.png&quot; /&gt;&lt;left val=&quot;330&quot; /&gt;&lt;top val=&quot;126&quot; /&gt;&lt;width val=&quot;867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27&quot; /&gt;&lt;/TableIndex&gt;&lt;/ShapeTextInfo&gt;"/>
</p:tagLst>
</file>

<file path=ppt/tags/tag48.xml><?xml version="1.0" encoding="utf-8"?>
<p:tagLst xmlns:p="http://schemas.openxmlformats.org/presentationml/2006/main">
  <p:tag name="PRESENTER_SHAPEINFO" val="&lt;ThreeDShapeInfo&gt;&lt;uuid val=&quot;{9a0d897f-cef9-4e8d-99ee-bd47f5d0a25b}&quot; /&gt;&lt;isInvalidForFieldText val=&quot;0&quot; /&gt;&lt;Image&gt;&lt;filename val=&quot;C:\Connect\content\7\139347-1\input\breezo\data\asimages\{9a0d897f-cef9-4e8d-99ee-bd47f5d0a25b}.png&quot; /&gt;&lt;left val=&quot;82&quot; /&gt;&lt;top val=&quot;239&quot; /&gt;&lt;width val=&quot;1077&quot; /&gt;&lt;height val=&quot;291&quot; /&gt;&lt;hasText val=&quot;1&quot; /&gt;&lt;/Image&gt;&lt;/ThreeDShapeInfo&gt;"/>
  <p:tag name="PRESENTER_SHAPETEXTINFO" val="&lt;ShapeTextInfo&gt;&lt;TableIndex row=&quot;-1&quot; col=&quot;-1&quot;&gt;&lt;linesCount val=&quot;4&quot; /&gt;&lt;lineCharCount val=&quot;172&quot; /&gt;&lt;lineCharCount val=&quot;120&quot; /&gt;&lt;lineCharCount val=&quot;136&quot; /&gt;&lt;lineCharCount val=&quot;69&quot; /&gt;&lt;/TableIndex&gt;&lt;/ShapeTextInfo&gt;"/>
</p:tagLst>
</file>

<file path=ppt/tags/tag49.xml><?xml version="1.0" encoding="utf-8"?>
<p:tagLst xmlns:p="http://schemas.openxmlformats.org/presentationml/2006/main">
  <p:tag name="HTML_SHAPEINFO" val="&lt;SlideThumbPath val=&quot;SlideTemp.PNG&quot;/&gt;"/>
</p:tagLst>
</file>

<file path=ppt/tags/tag5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50.xml><?xml version="1.0" encoding="utf-8"?>
<p:tagLst xmlns:p="http://schemas.openxmlformats.org/presentationml/2006/main">
  <p:tag name="PRESENTER_SHAPEINFO" val="&lt;ThreeDShapeInfo&gt;&lt;uuid val=&quot;{61359d83-c455-419f-aa20-17021581f7d2}&quot; /&gt;&lt;isInvalidForFieldText val=&quot;0&quot; /&gt;&lt;Image&gt;&lt;filename val=&quot;C:\Connect\content\7\139347-1\input\breezo\data\asimages\{61359d83-c455-419f-aa20-17021581f7d2}.png&quot; /&gt;&lt;left val=&quot;593&quot; /&gt;&lt;top val=&quot;98&quot; /&gt;&lt;width val=&quot;609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28&quot; /&gt;&lt;/TableIndex&gt;&lt;/ShapeTextInfo&gt;"/>
</p:tagLst>
</file>

<file path=ppt/tags/tag51.xml><?xml version="1.0" encoding="utf-8"?>
<p:tagLst xmlns:p="http://schemas.openxmlformats.org/presentationml/2006/main">
  <p:tag name="PRESENTER_SHAPEINFO" val="&lt;ThreeDShapeInfo&gt;&lt;uuid val=&quot;{05174db7-c5df-4fb6-978c-edbb8132ff67}&quot; /&gt;&lt;isInvalidForFieldText val=&quot;0&quot; /&gt;&lt;Image&gt;&lt;filename val=&quot;C:\Connect\content\7\139347-1\input\breezo\data\asimages\{05174db7-c5df-4fb6-978c-edbb8132ff67}.png&quot; /&gt;&lt;left val=&quot;82&quot; /&gt;&lt;top val=&quot;236&quot; /&gt;&lt;width val=&quot;1114&quot; /&gt;&lt;height val=&quot;367&quot; /&gt;&lt;hasText val=&quot;1&quot; /&gt;&lt;/Image&gt;&lt;/ThreeDShapeInfo&gt;"/>
  <p:tag name="PRESENTER_SHAPETEXTINFO" val="&lt;ShapeTextInfo&gt;&lt;TableIndex row=&quot;-1&quot; col=&quot;-1&quot;&gt;&lt;linesCount val=&quot;4&quot; /&gt;&lt;lineCharCount val=&quot;261&quot; /&gt;&lt;lineCharCount val=&quot;96&quot; /&gt;&lt;lineCharCount val=&quot;119&quot; /&gt;&lt;lineCharCount val=&quot;125&quot; /&gt;&lt;/TableIndex&gt;&lt;/ShapeTextInfo&gt;"/>
</p:tagLst>
</file>

<file path=ppt/tags/tag52.xml><?xml version="1.0" encoding="utf-8"?>
<p:tagLst xmlns:p="http://schemas.openxmlformats.org/presentationml/2006/main">
  <p:tag name="HTML_SHAPEINFO" val="&lt;SlideThumbPath val=&quot;SlideTemp.PNG&quot;/&gt;"/>
</p:tagLst>
</file>

<file path=ppt/tags/tag53.xml><?xml version="1.0" encoding="utf-8"?>
<p:tagLst xmlns:p="http://schemas.openxmlformats.org/presentationml/2006/main">
  <p:tag name="PRESENTER_SHAPEINFO" val="&lt;ThreeDShapeInfo&gt;&lt;uuid val=&quot;{bec8be97-71cd-4134-92ae-6132ba57f853}&quot; /&gt;&lt;isInvalidForFieldText val=&quot;0&quot; /&gt;&lt;Image&gt;&lt;filename val=&quot;C:\Connect\content\7\139347-1\input\breezo\data\asimages\{bec8be97-71cd-4134-92ae-6132ba57f853}.png&quot; /&gt;&lt;left val=&quot;590&quot; /&gt;&lt;top val=&quot;98&quot; /&gt;&lt;width val=&quot;612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30&quot; /&gt;&lt;/TableIndex&gt;&lt;/ShapeTextInfo&gt;"/>
</p:tagLst>
</file>

<file path=ppt/tags/tag54.xml><?xml version="1.0" encoding="utf-8"?>
<p:tagLst xmlns:p="http://schemas.openxmlformats.org/presentationml/2006/main">
  <p:tag name="PRESENTER_SHAPEINFO" val="&lt;ThreeDShapeInfo&gt;&lt;uuid val=&quot;{43a2c34b-4cbf-4689-8d82-a9ce29774d0b}&quot; /&gt;&lt;isInvalidForFieldText val=&quot;0&quot; /&gt;&lt;Image&gt;&lt;filename val=&quot;C:\Connect\content\7\139347-1\input\breezo\data\asimages\{43a2c34b-4cbf-4689-8d82-a9ce29774d0b}.png&quot; /&gt;&lt;left val=&quot;82&quot; /&gt;&lt;top val=&quot;239&quot; /&gt;&lt;width val=&quot;1094&quot; /&gt;&lt;height val=&quot;291&quot; /&gt;&lt;hasText val=&quot;1&quot; /&gt;&lt;/Image&gt;&lt;/ThreeDShapeInfo&gt;"/>
  <p:tag name="PRESENTER_SHAPETEXTINFO" val="&lt;ShapeTextInfo&gt;&lt;TableIndex row=&quot;-1&quot; col=&quot;-1&quot;&gt;&lt;linesCount val=&quot;4&quot; /&gt;&lt;lineCharCount val=&quot;151&quot; /&gt;&lt;lineCharCount val=&quot;151&quot; /&gt;&lt;lineCharCount val=&quot;166&quot; /&gt;&lt;lineCharCount val=&quot;109&quot; /&gt;&lt;/TableIndex&gt;&lt;/ShapeTextInfo&gt;"/>
</p:tagLst>
</file>

<file path=ppt/tags/tag55.xml><?xml version="1.0" encoding="utf-8"?>
<p:tagLst xmlns:p="http://schemas.openxmlformats.org/presentationml/2006/main">
  <p:tag name="HTML_SHAPEINFO" val="&lt;SlideThumbPath val=&quot;SlideTemp.PNG&quot;/&gt;"/>
</p:tagLst>
</file>

<file path=ppt/tags/tag56.xml><?xml version="1.0" encoding="utf-8"?>
<p:tagLst xmlns:p="http://schemas.openxmlformats.org/presentationml/2006/main">
  <p:tag name="PRESENTER_SHAPEINFO" val="&lt;ThreeDShapeInfo&gt;&lt;uuid val=&quot;{dc4cd852-1c80-4eab-83df-063f6a403b67}&quot; /&gt;&lt;isInvalidForFieldText val=&quot;0&quot; /&gt;&lt;Image&gt;&lt;filename val=&quot;C:\Connect\content\7\139347-1\input\breezo\data\asimages\{dc4cd852-1c80-4eab-83df-063f6a403b67}.png&quot; /&gt;&lt;left val=&quot;360&quot; /&gt;&lt;top val=&quot;98&quot; /&gt;&lt;width val=&quot;841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57.xml><?xml version="1.0" encoding="utf-8"?>
<p:tagLst xmlns:p="http://schemas.openxmlformats.org/presentationml/2006/main">
  <p:tag name="PRESENTER_SHAPEINFO" val="&lt;ThreeDShapeInfo&gt;&lt;uuid val=&quot;{079e37b4-856c-4fcf-a9ac-f8812947fb88}&quot; /&gt;&lt;isInvalidForFieldText val=&quot;0&quot; /&gt;&lt;Image&gt;&lt;filename val=&quot;C:\Connect\content\7\139347-1\input\breezo\data\asimages\{079e37b4-856c-4fcf-a9ac-f8812947fb88}.png&quot; /&gt;&lt;left val=&quot;82&quot; /&gt;&lt;top val=&quot;239&quot; /&gt;&lt;width val=&quot;1110&quot; /&gt;&lt;height val=&quot;327&quot; /&gt;&lt;hasText val=&quot;1&quot; /&gt;&lt;/Image&gt;&lt;/ThreeDShapeInfo&gt;"/>
  <p:tag name="PRESENTER_SHAPETEXTINFO" val="&lt;ShapeTextInfo&gt;&lt;TableIndex row=&quot;-1&quot; col=&quot;-1&quot;&gt;&lt;linesCount val=&quot;2&quot; /&gt;&lt;lineCharCount val=&quot;304&quot; /&gt;&lt;lineCharCount val=&quot;314&quot; /&gt;&lt;/TableIndex&gt;&lt;/ShapeTextInfo&gt;"/>
</p:tagLst>
</file>

<file path=ppt/tags/tag58.xml><?xml version="1.0" encoding="utf-8"?>
<p:tagLst xmlns:p="http://schemas.openxmlformats.org/presentationml/2006/main">
  <p:tag name="HTML_SHAPEINFO" val="&lt;SlideThumbPath val=&quot;SlideTemp.PNG&quot;/&gt;"/>
</p:tagLst>
</file>

<file path=ppt/tags/tag59.xml><?xml version="1.0" encoding="utf-8"?>
<p:tagLst xmlns:p="http://schemas.openxmlformats.org/presentationml/2006/main">
  <p:tag name="PRESENTER_SHAPEINFO" val="&lt;ThreeDShapeInfo&gt;&lt;uuid val=&quot;{84a781ab-4b74-4645-bfe3-10b4a26c1b93}&quot; /&gt;&lt;isInvalidForFieldText val=&quot;0&quot; /&gt;&lt;Image&gt;&lt;filename val=&quot;C:\Connect\content\7\139347-1\input\breezo\data\asimages\{84a781ab-4b74-4645-bfe3-10b4a26c1b93}.png&quot; /&gt;&lt;left val=&quot;360&quot; /&gt;&lt;top val=&quot;98&quot; /&gt;&lt;width val=&quot;841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6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60.xml><?xml version="1.0" encoding="utf-8"?>
<p:tagLst xmlns:p="http://schemas.openxmlformats.org/presentationml/2006/main">
  <p:tag name="PRESENTER_SHAPEINFO" val="&lt;ThreeDShapeInfo&gt;&lt;uuid val=&quot;{abc5d35f-b0b1-4d5b-a553-c41c298077fe}&quot; /&gt;&lt;isInvalidForFieldText val=&quot;0&quot; /&gt;&lt;Image&gt;&lt;filename val=&quot;C:\Connect\content\7\139347-1\input\breezo\data\asimages\{abc5d35f-b0b1-4d5b-a553-c41c298077fe}.png&quot; /&gt;&lt;left val=&quot;82&quot; /&gt;&lt;top val=&quot;239&quot; /&gt;&lt;width val=&quot;1095&quot; /&gt;&lt;height val=&quot;277&quot; /&gt;&lt;hasText val=&quot;1&quot; /&gt;&lt;/Image&gt;&lt;/ThreeDShapeInfo&gt;"/>
  <p:tag name="PRESENTER_SHAPETEXTINFO" val="&lt;ShapeTextInfo&gt;&lt;TableIndex row=&quot;-1&quot; col=&quot;-1&quot;&gt;&lt;linesCount val=&quot;3&quot; /&gt;&lt;lineCharCount val=&quot;96&quot; /&gt;&lt;lineCharCount val=&quot;244&quot; /&gt;&lt;lineCharCount val=&quot;207&quot; /&gt;&lt;/TableIndex&gt;&lt;/ShapeTextInfo&gt;"/>
</p:tagLst>
</file>

<file path=ppt/tags/tag61.xml><?xml version="1.0" encoding="utf-8"?>
<p:tagLst xmlns:p="http://schemas.openxmlformats.org/presentationml/2006/main">
  <p:tag name="HTML_SHAPEINFO" val="&lt;SlideThumbPath val=&quot;SlideTemp.PNG&quot;/&gt;"/>
</p:tagLst>
</file>

<file path=ppt/tags/tag62.xml><?xml version="1.0" encoding="utf-8"?>
<p:tagLst xmlns:p="http://schemas.openxmlformats.org/presentationml/2006/main">
  <p:tag name="PRESENTER_SHAPEINFO" val="&lt;ThreeDShapeInfo&gt;&lt;uuid val=&quot;{3db68464-9683-47c2-bb2d-991e5b24e197}&quot; /&gt;&lt;isInvalidForFieldText val=&quot;0&quot; /&gt;&lt;Image&gt;&lt;filename val=&quot;C:\Connect\content\7\139347-1\input\breezo\data\asimages\{3db68464-9683-47c2-bb2d-991e5b24e197}.png&quot; /&gt;&lt;left val=&quot;360&quot; /&gt;&lt;top val=&quot;98&quot; /&gt;&lt;width val=&quot;841&quot; /&gt;&lt;height val=&quot;99&quot; /&gt;&lt;hasText val=&quot;1&quot; /&gt;&lt;/Image&gt;&lt;/ThreeDShapeInfo&gt;"/>
  <p:tag name="PRESENTER_SHAPETEXTINFO" val="&lt;ShapeTextInfo&gt;&lt;TableIndex row=&quot;-1&quot; col=&quot;-1&quot;&gt;&lt;linesCount val=&quot;1&quot; /&gt;&lt;lineCharCount val=&quot;45&quot; /&gt;&lt;/TableIndex&gt;&lt;/ShapeTextInfo&gt;"/>
</p:tagLst>
</file>

<file path=ppt/tags/tag63.xml><?xml version="1.0" encoding="utf-8"?>
<p:tagLst xmlns:p="http://schemas.openxmlformats.org/presentationml/2006/main">
  <p:tag name="PRESENTER_SHAPEINFO" val="&lt;ThreeDShapeInfo&gt;&lt;uuid val=&quot;{088ae956-4b5c-482d-ae36-7e4de13cf571}&quot; /&gt;&lt;isInvalidForFieldText val=&quot;0&quot; /&gt;&lt;Image&gt;&lt;filename val=&quot;C:\Connect\content\7\139347-1\input\breezo\data\asimages\{088ae956-4b5c-482d-ae36-7e4de13cf571}.png&quot; /&gt;&lt;left val=&quot;82&quot; /&gt;&lt;top val=&quot;239&quot; /&gt;&lt;width val=&quot;1115&quot; /&gt;&lt;height val=&quot;246&quot; /&gt;&lt;hasText val=&quot;1&quot; /&gt;&lt;/Image&gt;&lt;/ThreeDShapeInfo&gt;"/>
  <p:tag name="PRESENTER_SHAPETEXTINFO" val="&lt;ShapeTextInfo&gt;&lt;TableIndex row=&quot;-1&quot; col=&quot;-1&quot;&gt;&lt;linesCount val=&quot;3&quot; /&gt;&lt;lineCharCount val=&quot;107&quot; /&gt;&lt;lineCharCount val=&quot;243&quot; /&gt;&lt;lineCharCount val=&quot;135&quot; /&gt;&lt;/TableIndex&gt;&lt;/ShapeTextInfo&gt;"/>
</p:tagLst>
</file>

<file path=ppt/tags/tag64.xml><?xml version="1.0" encoding="utf-8"?>
<p:tagLst xmlns:p="http://schemas.openxmlformats.org/presentationml/2006/main">
  <p:tag name="HTML_SHAPEINFO" val="&lt;SlideThumbPath val=&quot;SlideTemp.PNG&quot;/&gt;"/>
</p:tagLst>
</file>

<file path=ppt/tags/tag65.xml><?xml version="1.0" encoding="utf-8"?>
<p:tagLst xmlns:p="http://schemas.openxmlformats.org/presentationml/2006/main">
  <p:tag name="PRESENTER_SHAPEINFO" val="&lt;ThreeDShapeInfo&gt;&lt;uuid val=&quot;{f87ec525-a10e-4d0b-a7d9-b3061a4c8750}&quot; /&gt;&lt;isInvalidForFieldText val=&quot;0&quot; /&gt;&lt;Image&gt;&lt;filename val=&quot;C:\Connect\content\7\139347-1\input\breezo\data\asimages\{f87ec525-a10e-4d0b-a7d9-b3061a4c8750}.png&quot; /&gt;&lt;left val=&quot;842&quot; /&gt;&lt;top val=&quot;126&quot; /&gt;&lt;width val=&quot;353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11&quot; /&gt;&lt;/TableIndex&gt;&lt;/ShapeTextInfo&gt;"/>
</p:tagLst>
</file>

<file path=ppt/tags/tag66.xml><?xml version="1.0" encoding="utf-8"?>
<p:tagLst xmlns:p="http://schemas.openxmlformats.org/presentationml/2006/main">
  <p:tag name="PRESENTER_SHAPEINFO" val="&lt;ThreeDShapeInfo&gt;&lt;uuid val=&quot;{d19db790-9b2f-4077-b602-fd88efb981a2}&quot; /&gt;&lt;isInvalidForFieldText val=&quot;0&quot; /&gt;&lt;Image&gt;&lt;filename val=&quot;C:\Connect\content\7\139347-1\input\breezo\data\asimages\{d19db790-9b2f-4077-b602-fd88efb981a2}.png&quot; /&gt;&lt;left val=&quot;82&quot; /&gt;&lt;top val=&quot;239&quot; /&gt;&lt;width val=&quot;1097&quot; /&gt;&lt;height val=&quot;323&quot; /&gt;&lt;hasText val=&quot;1&quot; /&gt;&lt;/Image&gt;&lt;/ThreeDShapeInfo&gt;"/>
  <p:tag name="PRESENTER_SHAPETEXTINFO" val="&lt;ShapeTextInfo&gt;&lt;TableIndex row=&quot;-1&quot; col=&quot;-1&quot;&gt;&lt;linesCount val=&quot;4&quot; /&gt;&lt;lineCharCount val=&quot;97&quot; /&gt;&lt;lineCharCount val=&quot;172&quot; /&gt;&lt;lineCharCount val=&quot;117&quot; /&gt;&lt;lineCharCount val=&quot;106&quot; /&gt;&lt;/TableIndex&gt;&lt;/ShapeTextInfo&gt;"/>
</p:tagLst>
</file>

<file path=ppt/tags/tag67.xml><?xml version="1.0" encoding="utf-8"?>
<p:tagLst xmlns:p="http://schemas.openxmlformats.org/presentationml/2006/main">
  <p:tag name="HTML_SHAPEINFO" val="&lt;SlideThumbPath val=&quot;SlideTemp.PNG&quot;/&gt;"/>
</p:tagLst>
</file>

<file path=ppt/tags/tag68.xml><?xml version="1.0" encoding="utf-8"?>
<p:tagLst xmlns:p="http://schemas.openxmlformats.org/presentationml/2006/main">
  <p:tag name="PRESENTER_SHAPEINFO" val="&lt;ThreeDShapeInfo&gt;&lt;uuid val=&quot;{8cc138b9-19fd-4bd3-9dea-44d90b04ff73}&quot; /&gt;&lt;isInvalidForFieldText val=&quot;0&quot; /&gt;&lt;Image&gt;&lt;filename val=&quot;C:\Connect\content\7\139347-1\input\breezo\data\asimages\{8cc138b9-19fd-4bd3-9dea-44d90b04ff73}.png&quot; /&gt;&lt;left val=&quot;842&quot; /&gt;&lt;top val=&quot;126&quot; /&gt;&lt;width val=&quot;353&quot; /&gt;&lt;height val=&quot;41&quot; /&gt;&lt;hasText val=&quot;1&quot; /&gt;&lt;/Image&gt;&lt;/ThreeDShapeInfo&gt;"/>
  <p:tag name="PRESENTER_SHAPETEXTINFO" val="&lt;ShapeTextInfo&gt;&lt;TableIndex row=&quot;-1&quot; col=&quot;-1&quot;&gt;&lt;linesCount val=&quot;1&quot; /&gt;&lt;lineCharCount val=&quot;11&quot; /&gt;&lt;/TableIndex&gt;&lt;/ShapeTextInfo&gt;"/>
</p:tagLst>
</file>

<file path=ppt/tags/tag69.xml><?xml version="1.0" encoding="utf-8"?>
<p:tagLst xmlns:p="http://schemas.openxmlformats.org/presentationml/2006/main">
  <p:tag name="PRESENTER_SHAPEINFO" val="&lt;ThreeDShapeInfo&gt;&lt;uuid val=&quot;{29d540bd-7904-4cf0-bc51-405751c2b4d0}&quot; /&gt;&lt;isInvalidForFieldText val=&quot;0&quot; /&gt;&lt;Image&gt;&lt;filename val=&quot;C:\Connect\content\7\139347-1\input\breezo\data\asimages\{29d540bd-7904-4cf0-bc51-405751c2b4d0}.png&quot; /&gt;&lt;left val=&quot;82&quot; /&gt;&lt;top val=&quot;239&quot; /&gt;&lt;width val=&quot;1106&quot; /&gt;&lt;height val=&quot;240&quot; /&gt;&lt;hasText val=&quot;1&quot; /&gt;&lt;/Image&gt;&lt;/ThreeDShapeInfo&gt;"/>
  <p:tag name="PRESENTER_SHAPETEXTINFO" val="&lt;ShapeTextInfo&gt;&lt;TableIndex row=&quot;-1&quot; col=&quot;-1&quot;&gt;&lt;linesCount val=&quot;3&quot; /&gt;&lt;lineCharCount val=&quot;238&quot; /&gt;&lt;lineCharCount val=&quot;99&quot; /&gt;&lt;lineCharCount val=&quot;136&quot; /&gt;&lt;/TableIndex&gt;&lt;/ShapeTextInfo&gt;"/>
</p:tagLst>
</file>

<file path=ppt/tags/tag7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70.xml><?xml version="1.0" encoding="utf-8"?>
<p:tagLst xmlns:p="http://schemas.openxmlformats.org/presentationml/2006/main">
  <p:tag name="HTML_SHAPEINFO" val="&lt;SlideThumbPath val=&quot;SlideTemp.PNG&quot;/&gt;"/>
</p:tagLst>
</file>

<file path=ppt/tags/tag71.xml><?xml version="1.0" encoding="utf-8"?>
<p:tagLst xmlns:p="http://schemas.openxmlformats.org/presentationml/2006/main">
  <p:tag name="PRESENTER_SHAPEINFO" val="&lt;ThreeDShapeInfo&gt;&lt;uuid val=&quot;{167d9c9c-d8b1-488b-b94e-03671a4601cc}&quot; /&gt;&lt;isInvalidForFieldText val=&quot;0&quot; /&gt;&lt;Image&gt;&lt;filename val=&quot;C:\Connect\content\7\139347-1\input\breezo\data\asimages\{167d9c9c-d8b1-488b-b94e-03671a4601cc}.jpg&quot; /&gt;&lt;left val=&quot;159&quot; /&gt;&lt;top val=&quot;145&quot; /&gt;&lt;width val=&quot;1063&quot; /&gt;&lt;height val=&quot;541&quot; /&gt;&lt;hasText val=&quot;1&quot; /&gt;&lt;/Image&gt;&lt;/ThreeDShapeInfo&gt;"/>
</p:tagLst>
</file>

<file path=ppt/tags/tag72.xml><?xml version="1.0" encoding="utf-8"?>
<p:tagLst xmlns:p="http://schemas.openxmlformats.org/presentationml/2006/main">
  <p:tag name="PRESENTER_SHAPEINFO" val="&lt;ThreeDShapeInfo&gt;&lt;uuid val=&quot;{6c5761ac-0ea3-4526-a7a6-1e49c13079ba}&quot; /&gt;&lt;isInvalidForFieldText val=&quot;0&quot; /&gt;&lt;Image&gt;&lt;filename val=&quot;C:\Connect\content\7\139347-1\input\breezo\data\asimages\{6c5761ac-0ea3-4526-a7a6-1e49c13079ba}.png&quot; /&gt;&lt;left val=&quot;520&quot; /&gt;&lt;top val=&quot;164&quot; /&gt;&lt;width val=&quot;231&quot; /&gt;&lt;height val=&quot;194&quot; /&gt;&lt;hasText val=&quot;1&quot; /&gt;&lt;/Image&gt;&lt;/ThreeDShapeInfo&gt;"/>
  <p:tag name="PRESENTER_SHAPETEXTINFO" val="&lt;ShapeTextInfo&gt;&lt;TableIndex row=&quot;-1&quot; col=&quot;-1&quot;&gt;&lt;linesCount val=&quot;1&quot; /&gt;&lt;lineCharCount val=&quot;15&quot; /&gt;&lt;/TableIndex&gt;&lt;/ShapeTextInfo&gt;"/>
</p:tagLst>
</file>

<file path=ppt/tags/tag73.xml><?xml version="1.0" encoding="utf-8"?>
<p:tagLst xmlns:p="http://schemas.openxmlformats.org/presentationml/2006/main">
  <p:tag name="HTML_SHAPEINFO" val="&lt;SlideThumbPath val=&quot;SlideTemp.PNG&quot;/&gt;"/>
</p:tagLst>
</file>

<file path=ppt/tags/tag74.xml><?xml version="1.0" encoding="utf-8"?>
<p:tagLst xmlns:p="http://schemas.openxmlformats.org/presentationml/2006/main">
  <p:tag name="AS_NET" val="4.0.30319.42000"/>
  <p:tag name="AS_OS" val="Microsoft Windows NT 6.2.9200.0"/>
  <p:tag name="AS_RELEASE_DATE" val="2019.07.14"/>
  <p:tag name="AS_TITLE" val="Aspose.Slides for .NET 4.0"/>
  <p:tag name="AS_VERSION" val="19.7"/>
</p:tagLst>
</file>

<file path=ppt/tags/tag8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33&quot; /&gt;&lt;lineCharCount val=&quot;13&quot; /&gt;&lt;lineCharCount val=&quot;12&quot; /&gt;&lt;lineCharCount val=&quot;13&quot; /&gt;&lt;lineCharCount val=&quot;11&quot; /&gt;&lt;/TableIndex&gt;&lt;/ShapeTextInfo&gt;"/>
</p:tagLst>
</file>

<file path=ppt/tags/tag9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heme/theme1.xml><?xml version="1.0" encoding="utf-8"?>
<a:theme xmlns:r="http://schemas.openxmlformats.org/officeDocument/2006/relationships"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TM04033937[[fn=Vapor Trail]]</Template>
  <Company/>
  <PresentationFormat>Custom</PresentationFormat>
  <Paragraphs>77</Paragraphs>
  <Slides>19</Slides>
  <Notes>0</Notes>
  <TotalTime>140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2">
      <vt:lpstr>Arial</vt:lpstr>
      <vt:lpstr>Century Gothic</vt:lpstr>
      <vt:lpstr>Vapor Trail</vt:lpstr>
      <vt:lpstr>In the Name of Allah, Most Gracious, Most Merciful</vt:lpstr>
      <vt:lpstr>Renin Angiotensin System and Immune System</vt:lpstr>
      <vt:lpstr>INTRODUCTION</vt:lpstr>
      <vt:lpstr>PowerPoint Presentation</vt:lpstr>
      <vt:lpstr>Functional diversity of ACE </vt:lpstr>
      <vt:lpstr>Immune effects mediated by angiotensin II</vt:lpstr>
      <vt:lpstr>Immune effects mediated by angiotensin II</vt:lpstr>
      <vt:lpstr>ACE and granuloma </vt:lpstr>
      <vt:lpstr>ACE and macrophage function </vt:lpstr>
      <vt:lpstr>ACE and macrophage function </vt:lpstr>
      <vt:lpstr>ACE and antigen processing </vt:lpstr>
      <vt:lpstr>ACE and neutrophil function </vt:lpstr>
      <vt:lpstr>ACE and superoxide production </vt:lpstr>
      <vt:lpstr>Effect of ACE inhibitors on immune response. </vt:lpstr>
      <vt:lpstr>Effect of ACE inhibitors on immune response. </vt:lpstr>
      <vt:lpstr>Effect of ACE inhibitors on immune response. </vt:lpstr>
      <vt:lpstr>Conclusion </vt:lpstr>
      <vt:lpstr>Conclusion </vt:lpstr>
      <vt:lpstr>PowerPoint Presentation</vt:lpstr>
    </vt:vector>
  </TitlesOfParts>
  <LinksUpToDate>0</LinksUpToDate>
  <SharedDoc>0</SharedDoc>
  <HyperlinksChanged>0</HyperlinksChanged>
  <Application>Aspose.Slides for .NET</Application>
  <AppVersion>19.0700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In the Name of Allah, Most Gracious, Most Merciful</dc:title>
  <dc:creator>Cheshmak</dc:creator>
  <cp:lastModifiedBy>test</cp:lastModifiedBy>
  <cp:revision>29</cp:revision>
  <dcterms:created xsi:type="dcterms:W3CDTF">2020-10-19T11:00:33Z</dcterms:created>
  <dcterms:modified xsi:type="dcterms:W3CDTF">2020-10-26T12:17:34Z</dcterms:modified>
</cp:coreProperties>
</file>