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gif" ContentType="image/gi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7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84" r:id="rId1"/>
  </p:sldMasterIdLst>
  <p:sldIdLst>
    <p:sldId id="283" r:id="rId2"/>
    <p:sldId id="256" r:id="rId3"/>
    <p:sldId id="259" r:id="rId4"/>
    <p:sldId id="260" r:id="rId5"/>
    <p:sldId id="267" r:id="rId6"/>
    <p:sldId id="257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0" r:id="rId16"/>
    <p:sldId id="271" r:id="rId17"/>
    <p:sldId id="272" r:id="rId18"/>
    <p:sldId id="275" r:id="rId19"/>
    <p:sldId id="269" r:id="rId20"/>
    <p:sldId id="274" r:id="rId21"/>
    <p:sldId id="276" r:id="rId22"/>
    <p:sldId id="277" r:id="rId23"/>
    <p:sldId id="278" r:id="rId24"/>
    <p:sldId id="280" r:id="rId25"/>
    <p:sldId id="279" r:id="rId26"/>
    <p:sldId id="281" r:id="rId27"/>
  </p:sldIdLst>
  <p:sldSz cx="12192000" cy="6858000"/>
  <p:notesSz cx="6858000" cy="91440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62" d="100"/>
          <a:sy n="62" d="100"/>
        </p:scale>
        <p:origin x="-8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tags" Target="tags/tag71.xml" /><Relationship Id="rId29" Type="http://schemas.openxmlformats.org/officeDocument/2006/relationships/presProps" Target="presProps.xml" /><Relationship Id="rId3" Type="http://schemas.openxmlformats.org/officeDocument/2006/relationships/slide" Target="slides/slide2.xml" /><Relationship Id="rId30" Type="http://schemas.openxmlformats.org/officeDocument/2006/relationships/viewProps" Target="viewProps.xml" /><Relationship Id="rId31" Type="http://schemas.openxmlformats.org/officeDocument/2006/relationships/theme" Target="theme/theme1.xml" /><Relationship Id="rId32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tags" Target="../tags/tag6.xml" /><Relationship Id="rId7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.xml" /><Relationship Id="rId2" Type="http://schemas.openxmlformats.org/officeDocument/2006/relationships/tags" Target="../tags/tag8.xml" /><Relationship Id="rId3" Type="http://schemas.openxmlformats.org/officeDocument/2006/relationships/tags" Target="../tags/tag9.xml" /><Relationship Id="rId4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ags" Target="../tags/tag10.xml" /><Relationship Id="rId13" Type="http://schemas.openxmlformats.org/officeDocument/2006/relationships/tags" Target="../tags/tag11.xml" /><Relationship Id="rId14" Type="http://schemas.openxmlformats.org/officeDocument/2006/relationships/tags" Target="../tags/tag12.xml" /><Relationship Id="rId15" Type="http://schemas.openxmlformats.org/officeDocument/2006/relationships/tags" Target="../tags/tag13.xml" /><Relationship Id="rId16" Type="http://schemas.openxmlformats.org/officeDocument/2006/relationships/tags" Target="../tags/tag14.xml" /><Relationship Id="rId17" Type="http://schemas.openxmlformats.org/officeDocument/2006/relationships/tags" Target="../tags/tag15.xml" /><Relationship Id="rId18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>
            <a:spLocks noChangeAspect="1"/>
          </p:cNvSpPr>
          <p:nvPr>
            <p:custDataLst>
              <p:tags r:id="rId12"/>
            </p:custData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Relationship Id="rId3" Type="http://schemas.openxmlformats.org/officeDocument/2006/relationships/tags" Target="../tags/tag16.xml" /><Relationship Id="rId4" Type="http://schemas.openxmlformats.org/officeDocument/2006/relationships/tags" Target="../tags/tag1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35.xml" /><Relationship Id="rId3" Type="http://schemas.openxmlformats.org/officeDocument/2006/relationships/tags" Target="../tags/tag36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37.xml" /><Relationship Id="rId3" Type="http://schemas.openxmlformats.org/officeDocument/2006/relationships/tags" Target="../tags/tag38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39.xml" /><Relationship Id="rId3" Type="http://schemas.openxmlformats.org/officeDocument/2006/relationships/tags" Target="../tags/tag40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41.xml" /><Relationship Id="rId3" Type="http://schemas.openxmlformats.org/officeDocument/2006/relationships/tags" Target="../tags/tag4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43.xml" /><Relationship Id="rId3" Type="http://schemas.openxmlformats.org/officeDocument/2006/relationships/tags" Target="../tags/tag4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45.xml" /><Relationship Id="rId3" Type="http://schemas.openxmlformats.org/officeDocument/2006/relationships/tags" Target="../tags/tag46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47.xml" /><Relationship Id="rId3" Type="http://schemas.openxmlformats.org/officeDocument/2006/relationships/tags" Target="../tags/tag48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49.xml" /><Relationship Id="rId3" Type="http://schemas.openxmlformats.org/officeDocument/2006/relationships/tags" Target="../tags/tag50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51.xml" /><Relationship Id="rId3" Type="http://schemas.openxmlformats.org/officeDocument/2006/relationships/tags" Target="../tags/tag5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53.xml" /><Relationship Id="rId3" Type="http://schemas.openxmlformats.org/officeDocument/2006/relationships/tags" Target="../tags/tag54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8.xml" /><Relationship Id="rId3" Type="http://schemas.openxmlformats.org/officeDocument/2006/relationships/tags" Target="../tags/tag19.xml" /><Relationship Id="rId4" Type="http://schemas.openxmlformats.org/officeDocument/2006/relationships/tags" Target="../tags/tag20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55.xml" /><Relationship Id="rId3" Type="http://schemas.openxmlformats.org/officeDocument/2006/relationships/tags" Target="../tags/tag56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57.xml" /><Relationship Id="rId3" Type="http://schemas.openxmlformats.org/officeDocument/2006/relationships/tags" Target="../tags/tag58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59.xml" /><Relationship Id="rId3" Type="http://schemas.openxmlformats.org/officeDocument/2006/relationships/tags" Target="../tags/tag60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61.xml" /><Relationship Id="rId3" Type="http://schemas.openxmlformats.org/officeDocument/2006/relationships/tags" Target="../tags/tag62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png" /><Relationship Id="rId3" Type="http://schemas.openxmlformats.org/officeDocument/2006/relationships/tags" Target="../tags/tag63.xml" /><Relationship Id="rId4" Type="http://schemas.openxmlformats.org/officeDocument/2006/relationships/tags" Target="../tags/tag64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65.xml" /><Relationship Id="rId3" Type="http://schemas.openxmlformats.org/officeDocument/2006/relationships/tags" Target="../tags/tag66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67.xml" /><Relationship Id="rId3" Type="http://schemas.openxmlformats.org/officeDocument/2006/relationships/image" Target="../media/image4.jpeg" /><Relationship Id="rId4" Type="http://schemas.openxmlformats.org/officeDocument/2006/relationships/tags" Target="../tags/tag68.xml" /><Relationship Id="rId5" Type="http://schemas.openxmlformats.org/officeDocument/2006/relationships/tags" Target="../tags/tag69.xml" /><Relationship Id="rId6" Type="http://schemas.openxmlformats.org/officeDocument/2006/relationships/tags" Target="../tags/tag70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21.xml" /><Relationship Id="rId3" Type="http://schemas.openxmlformats.org/officeDocument/2006/relationships/tags" Target="../tags/tag2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23.xml" /><Relationship Id="rId3" Type="http://schemas.openxmlformats.org/officeDocument/2006/relationships/tags" Target="../tags/tag2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Relationship Id="rId3" Type="http://schemas.openxmlformats.org/officeDocument/2006/relationships/tags" Target="../tags/tag25.xml" /><Relationship Id="rId4" Type="http://schemas.openxmlformats.org/officeDocument/2006/relationships/tags" Target="../tags/tag26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27.xml" /><Relationship Id="rId3" Type="http://schemas.openxmlformats.org/officeDocument/2006/relationships/tags" Target="../tags/tag28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29.xml" /><Relationship Id="rId3" Type="http://schemas.openxmlformats.org/officeDocument/2006/relationships/tags" Target="../tags/tag30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31.xml" /><Relationship Id="rId3" Type="http://schemas.openxmlformats.org/officeDocument/2006/relationships/tags" Target="../tags/tag3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tags" Target="../tags/tag33.xml" /><Relationship Id="rId3" Type="http://schemas.openxmlformats.org/officeDocument/2006/relationships/tags" Target="../tags/tag34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0" name="Picture 2" descr="بسم الله الرحمن الرحیم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9156" y="1332089"/>
            <a:ext cx="8805333" cy="424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1449717748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584498" y="455978"/>
            <a:ext cx="1126883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>
                <a:solidFill>
                  <a:srgbClr val="0070C0"/>
                </a:solidFill>
              </a:rPr>
              <a:t>2. Diuretic Effects of SGLT2 </a:t>
            </a:r>
            <a:r>
              <a:rPr lang="en-US" sz="2000" b="1" i="1" smtClean="0">
                <a:solidFill>
                  <a:srgbClr val="0070C0"/>
                </a:solidFill>
              </a:rPr>
              <a:t>Inhibitors</a:t>
            </a:r>
            <a:r>
              <a:rPr lang="en-US" sz="2000" smtClean="0">
                <a:solidFill>
                  <a:srgbClr val="0070C0"/>
                </a:solidFill>
              </a:rPr>
              <a:t>:</a:t>
            </a:r>
          </a:p>
          <a:p>
            <a:pPr algn="just">
              <a:lnSpc>
                <a:spcPct val="300000"/>
              </a:lnSpc>
            </a:pPr>
            <a:r>
              <a:rPr lang="en-US" sz="2000"/>
              <a:t>Osmotic diuresis induced by SGLT2i is particularly relevant in the situation of interstitial volume overload working in synergy with the other diuretics, in particular loop diuretics .</a:t>
            </a:r>
          </a:p>
          <a:p>
            <a:pPr algn="just">
              <a:lnSpc>
                <a:spcPct val="300000"/>
              </a:lnSpc>
            </a:pPr>
            <a:r>
              <a:rPr lang="en-US" sz="2000"/>
              <a:t>SGLT2i primarily reduces interstitial volume, with a minor effect on intravascular volume, while loop diuretics mostly reduce intravascular volume</a:t>
            </a:r>
            <a:r>
              <a:rPr lang="en-US" sz="2000" smtClean="0"/>
              <a:t>.</a:t>
            </a:r>
          </a:p>
          <a:p>
            <a:pPr algn="just">
              <a:lnSpc>
                <a:spcPct val="300000"/>
              </a:lnSpc>
            </a:pPr>
            <a:r>
              <a:rPr lang="en-US" sz="2000" smtClean="0"/>
              <a:t> </a:t>
            </a:r>
            <a:r>
              <a:rPr lang="en-US" sz="2000" err="1"/>
              <a:t>D</a:t>
            </a:r>
            <a:r>
              <a:rPr lang="en-US" sz="2000" err="1" smtClean="0"/>
              <a:t>apagliflozin </a:t>
            </a:r>
            <a:r>
              <a:rPr lang="en-US" sz="2000"/>
              <a:t>has been shown to reduce plasma volume in a similar way to thiazide diuretics, but dapagliflozin has a more enduring diuretic effect than other diuretics </a:t>
            </a:r>
            <a:r>
              <a:rPr lang="en-US" sz="2000" smtClean="0"/>
              <a:t>.</a:t>
            </a:r>
            <a:endParaRPr lang="en-US" sz="2000"/>
          </a:p>
          <a:p>
            <a:endParaRPr lang="en-US" sz="200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3335342107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383820" y="583696"/>
            <a:ext cx="11074401" cy="5353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000"/>
              <a:t>The diuretic actions of SGLT2 inhibitors presumably play an important role in cardioprotection, as shown in the EMPA-REG OUTCOME study and the CANVAS program. SGLT2 inhibitors have acutely caused an increase in urinary sodium excretion in non-diabetic </a:t>
            </a:r>
            <a:r>
              <a:rPr lang="en-US" sz="2000" smtClean="0"/>
              <a:t>and </a:t>
            </a:r>
            <a:r>
              <a:rPr lang="en-US" sz="2000"/>
              <a:t>in diabetic rats </a:t>
            </a:r>
            <a:r>
              <a:rPr lang="en-US" sz="2000" smtClean="0"/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In type 2 diabetic patients, increased urinary sodium excretion has been observed during the early phase of treatment with canagliflozin </a:t>
            </a:r>
            <a:r>
              <a:rPr lang="en-US" sz="2000" smtClean="0"/>
              <a:t>and </a:t>
            </a:r>
            <a:r>
              <a:rPr lang="en-US" sz="2000" err="1"/>
              <a:t>empagliflozin </a:t>
            </a:r>
            <a:r>
              <a:rPr lang="en-US" sz="2000" smtClean="0"/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Antihypertensive effects found in the EMPA-REG OUTCOME study and the CANVAS program are probably due to natriuresis induced by the SGLT2 inhibitors 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918267572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485422" y="372239"/>
            <a:ext cx="11300178" cy="5353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000"/>
              <a:t>Over the last decade, sodium accumulation in tissues has received growing attention as a marker of volume-expanded states .</a:t>
            </a:r>
            <a:r>
              <a:rPr lang="en-US" sz="2000" smtClean="0"/>
              <a:t> </a:t>
            </a:r>
            <a:r>
              <a:rPr lang="en-US" sz="2000"/>
              <a:t>Sodium concentrations in the skin and muscles are reportedly positively correlated with the risk of cardiovascular diseases and blood pressure in chronic kidney disease </a:t>
            </a:r>
            <a:r>
              <a:rPr lang="en-US" sz="2000" smtClean="0"/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Interestingly, chronic treatment with dapagliflozin significantly reduces sodium concentrations in the skin of type 2 diabetic patients </a:t>
            </a:r>
            <a:r>
              <a:rPr lang="en-US" sz="2000" smtClean="0"/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These data support the hypothesis that SGLT2 inhibitors decrease the sodium concentration in interstitial fluid and thus reduce the risk of cardiovascular diseases.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183260210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327378" y="276704"/>
            <a:ext cx="1149208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000" b="1" i="1">
                <a:solidFill>
                  <a:srgbClr val="0070C0"/>
                </a:solidFill>
              </a:rPr>
              <a:t>3. Effects of SGLT2 Inhibitors on RAS </a:t>
            </a:r>
            <a:r>
              <a:rPr lang="en-US" sz="2000" b="1" i="1" smtClean="0">
                <a:solidFill>
                  <a:srgbClr val="0070C0"/>
                </a:solidFill>
              </a:rPr>
              <a:t>Activity:</a:t>
            </a:r>
          </a:p>
          <a:p>
            <a:pPr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Inappropriate activation of the RAS is a critical factor in the pathogenesis of cardiovascular and renal diseases associated with diabetes </a:t>
            </a:r>
            <a:r>
              <a:rPr lang="en-US" sz="2000" smtClean="0"/>
              <a:t>.</a:t>
            </a:r>
          </a:p>
          <a:p>
            <a:pPr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In response to stimuli such as reduced renal perfusion pressure and sodium load at the distal tubules, renin release from the juxtaglomerular cells is significantly increased </a:t>
            </a:r>
            <a:r>
              <a:rPr lang="en-US" sz="2000" smtClean="0"/>
              <a:t>.</a:t>
            </a:r>
          </a:p>
          <a:p>
            <a:pPr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SGLT2 inhibitors can cause natriuresis, at least in the early phase of treatment, resulting in systemic RAS </a:t>
            </a:r>
            <a:r>
              <a:rPr lang="en-US" sz="2000" smtClean="0"/>
              <a:t>activation.</a:t>
            </a:r>
            <a:endParaRPr lang="en-US" sz="200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040944814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293512" y="471649"/>
            <a:ext cx="11390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000"/>
              <a:t>The modulation of RAAS by SGLT2i has not been fully clarified</a:t>
            </a:r>
            <a:r>
              <a:rPr lang="en-US" sz="2000" smtClean="0"/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It has been suggested that this class of drugs activates the non-classic pathway of RAAS by stimulating the type 2 angiotensin II receptor with vasodilatation and anti-inflammatory properties, instead of the classic propathogenetic pathway via the type 1 angiotensin II receptors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651331464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508000" y="373082"/>
            <a:ext cx="11334044" cy="381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000" b="1" i="1">
                <a:solidFill>
                  <a:srgbClr val="0070C0"/>
                </a:solidFill>
              </a:rPr>
              <a:t>3.1. Systemic </a:t>
            </a:r>
            <a:r>
              <a:rPr lang="en-US" sz="2000" b="1" i="1" smtClean="0">
                <a:solidFill>
                  <a:srgbClr val="0070C0"/>
                </a:solidFill>
              </a:rPr>
              <a:t>RAS: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In patients with essential hypertension, treatment with diuretics often elevates PRA, probably because of body fluid loss </a:t>
            </a:r>
            <a:r>
              <a:rPr lang="en-US" sz="2000" smtClean="0"/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Similarly, SGLT2 inhibitor-induced osmotic diuresis, natriuresis, and the associated reductions in extracellular volume and blood pressure might activate the systemic RAS in diabetes </a:t>
            </a:r>
            <a:r>
              <a:rPr lang="en-US" sz="2000" smtClean="0"/>
              <a:t>.</a:t>
            </a:r>
            <a:endParaRPr lang="en-US" sz="200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16171104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733778" y="531126"/>
            <a:ext cx="1100666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000"/>
              <a:t>In Otsuka Long-Evans Tokushima fatty (OLETF) rats, a type 2 diabetic model, PRA and serum aldosterone levels are significantly increased and remain unchanged upon chronic treatment with </a:t>
            </a:r>
            <a:r>
              <a:rPr lang="en-US" sz="2000" err="1" smtClean="0"/>
              <a:t>Dapagliflozin 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Similarly, the levels of systemic RAS components do not change significantly after 10 weeks of SGLT2 inhibitor treatment in a chronic kidney disease rat model </a:t>
            </a:r>
            <a:r>
              <a:rPr lang="en-US" sz="2000" smtClean="0"/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In clinical studies, </a:t>
            </a:r>
            <a:r>
              <a:rPr lang="en-US" sz="2000" err="1" smtClean="0"/>
              <a:t>Dapagliflozin </a:t>
            </a:r>
            <a:r>
              <a:rPr lang="en-US" sz="2000"/>
              <a:t>has increased PRA and serum aldosterone after 12 weeks of treatment in type 2 diabetic </a:t>
            </a:r>
            <a:r>
              <a:rPr lang="en-US" sz="2000" smtClean="0"/>
              <a:t>patients.</a:t>
            </a:r>
            <a:endParaRPr lang="en-US" sz="200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287094396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496710" y="957913"/>
            <a:ext cx="11356623" cy="454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en-US" sz="2000"/>
              <a:t>Conversely, PRA did not change significantly after chronic treatment of type 2 diabetic patients with SGLT2 inhibitors in another </a:t>
            </a:r>
            <a:r>
              <a:rPr lang="en-US" sz="2000" smtClean="0"/>
              <a:t>study.</a:t>
            </a:r>
          </a:p>
          <a:p>
            <a:pPr algn="just">
              <a:lnSpc>
                <a:spcPct val="300000"/>
              </a:lnSpc>
            </a:pPr>
            <a:r>
              <a:rPr lang="en-US" sz="2000"/>
              <a:t>available clinical data have shown that the plasma aldosterone level did not significantly change by treatment with an SGLT2 inhibitor </a:t>
            </a:r>
            <a:r>
              <a:rPr lang="en-US" sz="2000" smtClean="0"/>
              <a:t>.</a:t>
            </a:r>
          </a:p>
          <a:p>
            <a:pPr algn="just">
              <a:lnSpc>
                <a:spcPct val="300000"/>
              </a:lnSpc>
            </a:pPr>
            <a:r>
              <a:rPr lang="en-US" sz="2000" smtClean="0"/>
              <a:t> </a:t>
            </a:r>
            <a:endParaRPr lang="en-US" sz="200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348055800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632177" y="1113431"/>
            <a:ext cx="10442222" cy="362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en-US" sz="2000"/>
              <a:t>This may be because aldosterone production is stimulated not only by Ang II, but also by other factors, such as adrenocorticotropic hormone and potassium.</a:t>
            </a:r>
          </a:p>
          <a:p>
            <a:pPr algn="just">
              <a:lnSpc>
                <a:spcPct val="300000"/>
              </a:lnSpc>
            </a:pPr>
            <a:r>
              <a:rPr lang="en-US" sz="2000" err="1"/>
              <a:t>Moreoverthe diuretic action of SGLT2 inhibitors is usually transient and is no longer observed a few days after treatment .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449387081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282221" y="0"/>
            <a:ext cx="1143564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000" b="1" i="1" smtClean="0">
                <a:solidFill>
                  <a:srgbClr val="0070C0"/>
                </a:solidFill>
              </a:rPr>
              <a:t>4. </a:t>
            </a:r>
            <a:r>
              <a:rPr lang="en-US" sz="2000" b="1" i="1">
                <a:solidFill>
                  <a:srgbClr val="0070C0"/>
                </a:solidFill>
              </a:rPr>
              <a:t>Effects of SGLT2 Inhibitors on </a:t>
            </a:r>
            <a:r>
              <a:rPr lang="en-US" sz="2000" b="1" i="1" smtClean="0">
                <a:solidFill>
                  <a:srgbClr val="0070C0"/>
                </a:solidFill>
              </a:rPr>
              <a:t>Sympathetic </a:t>
            </a:r>
            <a:r>
              <a:rPr lang="en-US" sz="2000" b="1" i="1">
                <a:solidFill>
                  <a:srgbClr val="0070C0"/>
                </a:solidFill>
              </a:rPr>
              <a:t>nervous </a:t>
            </a:r>
            <a:r>
              <a:rPr lang="en-US" sz="2000" b="1" i="1" smtClean="0">
                <a:solidFill>
                  <a:srgbClr val="0070C0"/>
                </a:solidFill>
              </a:rPr>
              <a:t>system: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Elevated </a:t>
            </a:r>
            <a:r>
              <a:rPr lang="en-US" sz="2000"/>
              <a:t>sympathetic activity is </a:t>
            </a:r>
            <a:r>
              <a:rPr lang="en-US" sz="2000" smtClean="0"/>
              <a:t>a </a:t>
            </a:r>
            <a:r>
              <a:rPr lang="en-US" sz="2000"/>
              <a:t>major risk factor for renal disease </a:t>
            </a:r>
            <a:r>
              <a:rPr lang="en-US" sz="2000" smtClean="0"/>
              <a:t> </a:t>
            </a:r>
            <a:r>
              <a:rPr lang="en-US" sz="2000"/>
              <a:t>and a known feature of diabetic patients </a:t>
            </a:r>
            <a:r>
              <a:rPr lang="en-US" sz="2000" smtClean="0"/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The cross-talk between the sympathetic nervous system and SGLT2 has been proved with compelling evidence in animal models:  it has been demonstrated that chemical sympathetic denervation in neurogenic hypertensive mice resulted in reduced renal SGLT2 expression, and that </a:t>
            </a:r>
            <a:r>
              <a:rPr lang="en-US" sz="2000" b="1" err="1" smtClean="0"/>
              <a:t>Dapagliflozintreated mice </a:t>
            </a:r>
            <a:r>
              <a:rPr lang="en-US" sz="2000" smtClean="0"/>
              <a:t>showed a significant </a:t>
            </a:r>
            <a:r>
              <a:rPr lang="en-US" sz="2000" b="1" smtClean="0"/>
              <a:t>decrease in the expression of markers of sympathetic activity </a:t>
            </a:r>
            <a:r>
              <a:rPr lang="en-US" sz="2000" smtClean="0"/>
              <a:t>and a reduction in blood pressure .</a:t>
            </a:r>
            <a:endParaRPr lang="en-US" sz="200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53248242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04799" y="508001"/>
            <a:ext cx="11492089" cy="2239300"/>
          </a:xfrm>
        </p:spPr>
        <p:txBody>
          <a:bodyPr>
            <a:normAutofit/>
          </a:bodyPr>
          <a:lstStyle/>
          <a:p>
            <a:r>
              <a:rPr lang="en-US" sz="4400"/>
              <a:t>Sodium Glucose Cotransporter 2 Inhibitors and Their Influence on the Renin-Angiotensin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err="1" smtClean="0"/>
              <a:t>DR.M.Amerian</a:t>
            </a:r>
            <a:endParaRPr lang="en-US" sz="360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885546757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609599" y="1004418"/>
            <a:ext cx="10747023" cy="177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en-US" sz="2000"/>
              <a:t>Furthermore, SGLT2 inhibitors improve the circadian rhythm of sympathetic nerve activity  while their effects on sympathetic nerve activity may also influence the activity of the systemic RAS.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867058712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620889" y="734326"/>
            <a:ext cx="1084862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000"/>
              <a:t>3.2. Intrarenal </a:t>
            </a:r>
            <a:r>
              <a:rPr lang="en-US" sz="2000" smtClean="0"/>
              <a:t>RAS: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Studies have indicated that the liver is the source of AGT in both plasma and kidneys </a:t>
            </a:r>
            <a:r>
              <a:rPr lang="en-US" sz="2000" smtClean="0"/>
              <a:t>. </a:t>
            </a:r>
            <a:r>
              <a:rPr lang="en-US" sz="2000"/>
              <a:t>However, it has also been shown that AGT is locally expressed in proximal tubules </a:t>
            </a:r>
            <a:r>
              <a:rPr lang="en-US" sz="2000" smtClean="0"/>
              <a:t>. 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Treatment </a:t>
            </a:r>
            <a:r>
              <a:rPr lang="en-US" sz="2000"/>
              <a:t>with an SGLT2 inhibitor may affect intrarenal AGT production via changes in glucose levels</a:t>
            </a:r>
            <a:r>
              <a:rPr lang="en-US" sz="2000" smtClean="0"/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endParaRPr lang="en-US" sz="200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721000930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372533" y="327083"/>
            <a:ext cx="11063111" cy="5353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000"/>
              <a:t>Administration of high glucose (15 mM) has significantly increased AGT mRNA levels in cultured human proximal tubular cells </a:t>
            </a:r>
            <a:r>
              <a:rPr lang="en-US" sz="2000" smtClean="0"/>
              <a:t>. </a:t>
            </a:r>
            <a:r>
              <a:rPr lang="en-US" sz="2000"/>
              <a:t>Therefore, a reduction in blood sugar levels with SGLT2 inhibitors may decrease AGT production in the early proximal tubule. </a:t>
            </a:r>
            <a:endParaRPr lang="en-US" sz="2000" smtClean="0"/>
          </a:p>
          <a:p>
            <a:pPr algn="just">
              <a:lnSpc>
                <a:spcPct val="250000"/>
              </a:lnSpc>
            </a:pPr>
            <a:r>
              <a:rPr lang="en-US" sz="2000" smtClean="0"/>
              <a:t>Conversely</a:t>
            </a:r>
            <a:r>
              <a:rPr lang="en-US" sz="2000"/>
              <a:t>, SGLT2 inhibition can increase glucose delivery to the distal proximal tubule, and, therefore, AGT production may be stimulated. </a:t>
            </a:r>
            <a:endParaRPr lang="en-US" sz="2000" smtClean="0"/>
          </a:p>
          <a:p>
            <a:pPr algn="just">
              <a:lnSpc>
                <a:spcPct val="250000"/>
              </a:lnSpc>
            </a:pPr>
            <a:r>
              <a:rPr lang="en-US" sz="2000" smtClean="0"/>
              <a:t>Different </a:t>
            </a:r>
            <a:r>
              <a:rPr lang="en-US" sz="2000"/>
              <a:t>effects of SGLT2 inhibitors on AGT production between early and distal proximal tubules may explain the inconsistent data regarding the responses of intrarenal RAS to SGLT2 inhibitors.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822932071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530577" y="451262"/>
            <a:ext cx="11266311" cy="5353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000"/>
              <a:t>In patients with type 2 diabetes, treatment with SGLT2 inhibitors also tended to decrease urinary AGT excretion, although these changes were not statistically significant </a:t>
            </a:r>
            <a:r>
              <a:rPr lang="en-US" sz="2000" smtClean="0"/>
              <a:t>.</a:t>
            </a:r>
          </a:p>
          <a:p>
            <a:pPr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In contrast, in patients with type 1 diabetes, treatment with empagliflozin significantly increased the urinary AGT/creatinine ratio </a:t>
            </a:r>
            <a:r>
              <a:rPr lang="en-US" sz="2000" smtClean="0"/>
              <a:t>.</a:t>
            </a:r>
          </a:p>
          <a:p>
            <a:pPr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Importantly, several studies have indicated a higher urinary AGT/creatinine ratio in patients with type 2 diabetes than in patients with type 1 diabetes </a:t>
            </a:r>
            <a:r>
              <a:rPr lang="en-US" sz="2000" smtClean="0"/>
              <a:t>.</a:t>
            </a:r>
          </a:p>
          <a:p>
            <a:pPr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Thus, the basal activity of intrarenal RAS may influence the SGLT2 inhibitor’s effect on it. 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856676441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311" y="496712"/>
            <a:ext cx="9008533" cy="6016978"/>
          </a:xfrm>
          <a:prstGeom prst="rect">
            <a:avLst/>
          </a:prstGeom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3462438160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369485" y="320512"/>
            <a:ext cx="1087424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 b="1" i="1" smtClean="0">
                <a:solidFill>
                  <a:srgbClr val="0070C0"/>
                </a:solidFill>
              </a:rPr>
              <a:t>Conclusion: 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The </a:t>
            </a:r>
            <a:r>
              <a:rPr lang="en-US" sz="2000"/>
              <a:t>transient diuretic effects potentially lead to systemic RAS activation. </a:t>
            </a:r>
            <a:endParaRPr lang="en-US" sz="2000" smtClean="0"/>
          </a:p>
          <a:p>
            <a:pPr algn="just">
              <a:lnSpc>
                <a:spcPct val="250000"/>
              </a:lnSpc>
            </a:pPr>
            <a:r>
              <a:rPr lang="en-US" sz="2000" smtClean="0"/>
              <a:t>However</a:t>
            </a:r>
            <a:r>
              <a:rPr lang="en-US" sz="2000"/>
              <a:t>, the association between SGLT2 inhibitors and systemic RAS activation is not straightforward</a:t>
            </a:r>
            <a:r>
              <a:rPr lang="en-US" sz="2000" smtClean="0"/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Furthermore, data have indicated that chronic treatment with SGLT2 inhibitors does not activate the intrarenal RAS in type 2 diabetic patients. </a:t>
            </a:r>
            <a:endParaRPr lang="en-US" sz="2000" smtClean="0"/>
          </a:p>
          <a:p>
            <a:pPr algn="just">
              <a:lnSpc>
                <a:spcPct val="250000"/>
              </a:lnSpc>
            </a:pPr>
            <a:r>
              <a:rPr lang="en-US" sz="2000" smtClean="0"/>
              <a:t>Future </a:t>
            </a:r>
            <a:r>
              <a:rPr lang="en-US" sz="2000"/>
              <a:t>work is thus needed to develop stable biomarkers for both the systemic and intrarenal RAS.</a:t>
            </a:r>
            <a:endParaRPr lang="en-US" sz="2000" smtClean="0"/>
          </a:p>
          <a:p>
            <a:pPr algn="just">
              <a:lnSpc>
                <a:spcPct val="250000"/>
              </a:lnSpc>
            </a:pPr>
            <a:endParaRPr lang="en-US" sz="2000" smtClean="0"/>
          </a:p>
          <a:p>
            <a:pPr algn="just">
              <a:lnSpc>
                <a:spcPct val="250000"/>
              </a:lnSpc>
            </a:pPr>
            <a:endParaRPr lang="en-US" sz="200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96192996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704623" y="5335937"/>
            <a:ext cx="2991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>
              <a:solidFill>
                <a:schemeClr val="accent2">
                  <a:lumMod val="40000"/>
                  <a:lumOff val="60000"/>
                </a:schemeClr>
              </a:solidFill>
              <a:latin typeface="Harlow Solid Italic" panose="04030604020f02020d02" pitchFamily="82" charset="0"/>
            </a:endParaRPr>
          </a:p>
        </p:txBody>
      </p:sp>
      <p:pic>
        <p:nvPicPr>
          <p:cNvPr id="1028" name="Picture 4" descr="ستاره ای بدرخشید و ماه مجلس شد - ایرنا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89" y="237066"/>
            <a:ext cx="117517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>
            <p:custDataLst>
              <p:tags r:id="rId5"/>
            </p:custDataLst>
          </p:nvPr>
        </p:nvSpPr>
        <p:spPr>
          <a:xfrm>
            <a:off x="8925006" y="5981425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Harlow Solid Italic" panose="04030604020f02020d02" pitchFamily="82" charset="0"/>
              </a:rPr>
              <a:t>ممنون از توجه شما</a:t>
            </a:r>
            <a:endParaRPr lang="en-US" sz="2800">
              <a:solidFill>
                <a:schemeClr val="accent2">
                  <a:lumMod val="40000"/>
                  <a:lumOff val="60000"/>
                </a:schemeClr>
              </a:solidFill>
              <a:latin typeface="Harlow Solid Italic" panose="04030604020f02020d02" pitchFamily="82" charset="0"/>
            </a:endParaRPr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201393007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474133" y="525903"/>
            <a:ext cx="106905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400" b="1">
                <a:solidFill>
                  <a:srgbClr val="0070C0"/>
                </a:solidFill>
              </a:rPr>
              <a:t>The role of SGLTs in the kidney Sodium-glucose </a:t>
            </a:r>
            <a:r>
              <a:rPr lang="en-US" sz="2400" b="1" smtClean="0">
                <a:solidFill>
                  <a:srgbClr val="0070C0"/>
                </a:solidFill>
              </a:rPr>
              <a:t>transporters</a:t>
            </a:r>
            <a:r>
              <a:rPr lang="en-US" b="1" smtClean="0">
                <a:solidFill>
                  <a:srgbClr val="0070C0"/>
                </a:solidFill>
              </a:rPr>
              <a:t>: </a:t>
            </a:r>
          </a:p>
          <a:p>
            <a:pPr algn="just">
              <a:lnSpc>
                <a:spcPct val="250000"/>
              </a:lnSpc>
            </a:pPr>
            <a:r>
              <a:rPr lang="en-US" smtClean="0"/>
              <a:t>(</a:t>
            </a:r>
            <a:r>
              <a:rPr lang="en-US" sz="2000"/>
              <a:t>SGLTs) are cell-membrane symporters that transfer sodium, together with glucose, into the cell down and against the concentration </a:t>
            </a:r>
            <a:r>
              <a:rPr lang="en-US" sz="2000" smtClean="0"/>
              <a:t>gradient </a:t>
            </a:r>
          </a:p>
          <a:p>
            <a:pPr algn="just">
              <a:lnSpc>
                <a:spcPct val="250000"/>
              </a:lnSpc>
            </a:pPr>
            <a:r>
              <a:rPr lang="en-US" sz="2000"/>
              <a:t>SGLT2 is a high-capacity low-affinity transporter located in the first segment of the proximal tubule and is responsible for the reabsorption of about 90% of filtered glucose</a:t>
            </a:r>
            <a:r>
              <a:rPr lang="en-US" sz="2000" smtClean="0"/>
              <a:t>.</a:t>
            </a:r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Residual glucose is reabsorbed by the high-affinity low-capacity transporter SGLT1 in the distal segment of the proximal tubule </a:t>
            </a:r>
            <a:r>
              <a:rPr lang="en-US" sz="2000" smtClean="0"/>
              <a:t>.</a:t>
            </a:r>
            <a:endParaRPr lang="en-US" sz="200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68682617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349957" y="550671"/>
            <a:ext cx="114582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en-US" sz="2000"/>
              <a:t>In an individual with preserved glomerular filtration rate (GFR) and normoglycemia, all the glucose filtered in the proximal tubules is reabsorbed; an increase in the concentration of plasma glucose leads to a constant increase in filtered glucose, until the threshold of reabsorption is reached (normally for values of glycemia around 180–215 mg/dl) and glycosuria begins.</a:t>
            </a:r>
          </a:p>
          <a:p>
            <a:pPr algn="just">
              <a:lnSpc>
                <a:spcPct val="300000"/>
              </a:lnSpc>
            </a:pPr>
            <a:r>
              <a:rPr lang="en-US" sz="2000" smtClean="0"/>
              <a:t>renal </a:t>
            </a:r>
            <a:r>
              <a:rPr lang="en-US" sz="2000"/>
              <a:t>glucose reabsorption probably through an increased activity of SGLT2 in the proximal tubules, sustaining hyperglycemia in a sort of vicious cycle .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20448825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C:\Users\Hi\Downloads\sglt2.png"/>
          <p:cNvPicPr/>
          <p:nvPr>
            <p:custDataLst>
              <p:tags r:id="rId3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0578" y="541868"/>
            <a:ext cx="10984089" cy="5825066"/>
          </a:xfrm>
          <a:prstGeom prst="rect">
            <a:avLst/>
          </a:prstGeom>
          <a:noFill/>
          <a:ln>
            <a:noFill/>
          </a:ln>
        </p:spPr>
      </p:pic>
    </p:spTree>
    <p:custDataLst>
      <p:tags r:id="rId4"/>
    </p:custDataLst>
    <p:extLst>
      <p:ext uri="{BB962C8B-B14F-4D97-AF65-F5344CB8AC3E}">
        <p14:creationId xmlns:p14="http://schemas.microsoft.com/office/powerpoint/2010/main" val="14937556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474132" y="567183"/>
            <a:ext cx="1095022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000"/>
              <a:t> </a:t>
            </a:r>
            <a:r>
              <a:rPr lang="en-US" sz="2000" b="1" i="1">
                <a:solidFill>
                  <a:srgbClr val="0070C0"/>
                </a:solidFill>
              </a:rPr>
              <a:t>Sodium glucose cotransporter 2 (SGLT2) </a:t>
            </a:r>
            <a:r>
              <a:rPr lang="en-US" sz="2000" b="1" i="1" smtClean="0">
                <a:solidFill>
                  <a:srgbClr val="0070C0"/>
                </a:solidFill>
              </a:rPr>
              <a:t>inhibitors:</a:t>
            </a:r>
            <a:endParaRPr lang="en-US" sz="2000" b="1" i="1">
              <a:solidFill>
                <a:srgbClr val="0070C0"/>
              </a:solidFill>
            </a:endParaRPr>
          </a:p>
          <a:p>
            <a:pPr algn="just">
              <a:lnSpc>
                <a:spcPct val="250000"/>
              </a:lnSpc>
            </a:pPr>
            <a:r>
              <a:rPr lang="en-US" sz="2000" smtClean="0"/>
              <a:t>Sodium </a:t>
            </a:r>
            <a:r>
              <a:rPr lang="en-US" sz="2000"/>
              <a:t>glucose cotransporter 2 (SGLT2) inhibitors are a relatively new class of antidiabetic </a:t>
            </a:r>
            <a:r>
              <a:rPr lang="en-US" sz="2000" smtClean="0"/>
              <a:t>drugs </a:t>
            </a:r>
            <a:r>
              <a:rPr lang="en-US" sz="2000"/>
              <a:t>via an insulin-independent mechanism, through their glycosuric effect.</a:t>
            </a:r>
            <a:endParaRPr lang="en-US" sz="2000" smtClean="0"/>
          </a:p>
          <a:p>
            <a:pPr algn="just">
              <a:lnSpc>
                <a:spcPct val="250000"/>
              </a:lnSpc>
            </a:pPr>
            <a:r>
              <a:rPr lang="en-US" sz="2000" smtClean="0"/>
              <a:t> </a:t>
            </a:r>
            <a:r>
              <a:rPr lang="en-US" sz="2000"/>
              <a:t>Four SGLT2 inhibitors</a:t>
            </a:r>
            <a:r>
              <a:rPr lang="en-US" sz="2000" b="1"/>
              <a:t>—canagliflozin, dapagliflozin, empagliflozin, and ertugliflozin</a:t>
            </a:r>
            <a:r>
              <a:rPr lang="en-US" sz="2000"/>
              <a:t>—are currently approved by the US Food and Drug Administration (FDA) as glucose-lowering drugs. </a:t>
            </a:r>
            <a:endParaRPr lang="en-US" sz="2000" smtClean="0"/>
          </a:p>
          <a:p>
            <a:pPr algn="just">
              <a:lnSpc>
                <a:spcPct val="250000"/>
              </a:lnSpc>
            </a:pPr>
            <a:r>
              <a:rPr lang="en-US" sz="2000" smtClean="0"/>
              <a:t>Two </a:t>
            </a:r>
            <a:r>
              <a:rPr lang="en-US" sz="2000"/>
              <a:t>more SGLT2 inhibitors, </a:t>
            </a:r>
            <a:r>
              <a:rPr lang="en-US" sz="2000" b="1" err="1"/>
              <a:t>sotagliflozin and bexagliflozin</a:t>
            </a:r>
            <a:r>
              <a:rPr lang="en-US" sz="2000"/>
              <a:t>, are currently in phase III clinical trials for type 2 diabetes. 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471755357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643465" y="1022614"/>
            <a:ext cx="10679289" cy="362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en-US" sz="2000"/>
              <a:t>A few different properties among the SGLT2 inhibitors have been reported</a:t>
            </a:r>
            <a:r>
              <a:rPr lang="en-US" sz="2000" smtClean="0"/>
              <a:t>.</a:t>
            </a:r>
          </a:p>
          <a:p>
            <a:pPr algn="just">
              <a:lnSpc>
                <a:spcPct val="300000"/>
              </a:lnSpc>
            </a:pPr>
            <a:r>
              <a:rPr lang="en-US" sz="2000" smtClean="0"/>
              <a:t> </a:t>
            </a:r>
            <a:r>
              <a:rPr lang="en-US" sz="2000"/>
              <a:t>For example, in vitro studies have shown that canagliflozin is less selective between SGLT2 and SGLT1 than other SGLT2 inhibitors </a:t>
            </a:r>
            <a:r>
              <a:rPr lang="en-US" sz="2000" smtClean="0"/>
              <a:t>.</a:t>
            </a:r>
          </a:p>
          <a:p>
            <a:pPr algn="just">
              <a:lnSpc>
                <a:spcPct val="300000"/>
              </a:lnSpc>
            </a:pPr>
            <a:endParaRPr lang="en-US" sz="200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524552208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428978" y="632177"/>
            <a:ext cx="1134533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en-US" sz="2000" i="1" smtClean="0">
                <a:solidFill>
                  <a:srgbClr val="0070C0"/>
                </a:solidFill>
              </a:rPr>
              <a:t>1</a:t>
            </a:r>
            <a:r>
              <a:rPr lang="en-US" sz="2000" b="1" i="1" smtClean="0">
                <a:solidFill>
                  <a:srgbClr val="0070C0"/>
                </a:solidFill>
              </a:rPr>
              <a:t>.Direct </a:t>
            </a:r>
            <a:r>
              <a:rPr lang="en-US" sz="2000" b="1" i="1">
                <a:solidFill>
                  <a:srgbClr val="0070C0"/>
                </a:solidFill>
              </a:rPr>
              <a:t>renal benefits </a:t>
            </a:r>
            <a:r>
              <a:rPr lang="en-US" sz="2000" b="1" i="1" smtClean="0">
                <a:solidFill>
                  <a:srgbClr val="0070C0"/>
                </a:solidFill>
              </a:rPr>
              <a:t>of </a:t>
            </a:r>
            <a:r>
              <a:rPr lang="en-US" sz="2000" b="1" i="1">
                <a:solidFill>
                  <a:srgbClr val="0070C0"/>
                </a:solidFill>
              </a:rPr>
              <a:t>SGLT2i </a:t>
            </a:r>
            <a:r>
              <a:rPr lang="en-US" sz="2000" b="1" i="1" smtClean="0">
                <a:solidFill>
                  <a:srgbClr val="0070C0"/>
                </a:solidFill>
              </a:rPr>
              <a:t>:</a:t>
            </a:r>
          </a:p>
          <a:p>
            <a:pPr algn="just">
              <a:lnSpc>
                <a:spcPct val="300000"/>
              </a:lnSpc>
            </a:pPr>
            <a:r>
              <a:rPr lang="en-US" sz="2000" smtClean="0"/>
              <a:t>There </a:t>
            </a:r>
            <a:r>
              <a:rPr lang="en-US" sz="2000"/>
              <a:t>are different direct effects of SGLT2i on kidney homeostasis that can explain the favorable renal </a:t>
            </a:r>
            <a:r>
              <a:rPr lang="en-US" sz="2000" smtClean="0"/>
              <a:t>outcomes. </a:t>
            </a:r>
            <a:r>
              <a:rPr lang="en-US" sz="2000"/>
              <a:t>Firstly, SGLT2i, by reducing sodium reabsorption at the proximal tubules, causes an increase of sodium concentration at the macula densa, which in turn enhances sodium entrance in the cell and therefore its osmolarity </a:t>
            </a:r>
            <a:r>
              <a:rPr lang="en-US" sz="2000" smtClean="0"/>
              <a:t>. 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519317841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428977" y="353535"/>
            <a:ext cx="11356623" cy="454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en-US" sz="2000"/>
              <a:t>The net effect is an increase in ATP’s conversion to adenosine leading to vasoconstriction of the afferent arterioles—via the tubuloglomerular feedback—and to a reduction of GFR</a:t>
            </a:r>
            <a:r>
              <a:rPr lang="en-US" sz="2000" smtClean="0"/>
              <a:t>.</a:t>
            </a:r>
          </a:p>
          <a:p>
            <a:pPr algn="just">
              <a:lnSpc>
                <a:spcPct val="300000"/>
              </a:lnSpc>
            </a:pPr>
            <a:r>
              <a:rPr lang="en-US" sz="2000" smtClean="0"/>
              <a:t>This </a:t>
            </a:r>
            <a:r>
              <a:rPr lang="en-US" sz="2000"/>
              <a:t>process </a:t>
            </a:r>
            <a:r>
              <a:rPr lang="en-US" sz="2000" smtClean="0"/>
              <a:t>reduces </a:t>
            </a:r>
            <a:r>
              <a:rPr lang="en-US" sz="2000"/>
              <a:t>glomerular hyperfiltration, intraglomerular pressure, and consequently barotrauma and proteinuria, which are typical events of the early stage of diabetic nephropathy and HF, thus slowing the progression of </a:t>
            </a:r>
            <a:r>
              <a:rPr lang="en-US" sz="2000" smtClean="0"/>
              <a:t>nephropathy.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79738310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PRESENTER_SHAPEINFO" val="&lt;ThreeDShapeInfo&gt;&lt;uuid val=&quot;{22986376-5b80-4e4b-99bb-12a80fcdd142}&quot; /&gt;&lt;isInvalidForFieldText val=&quot;0&quot; /&gt;&lt;Image&gt;&lt;filename val=&quot;C:\Connect\content\7\138673-1\input\breezo\data\asimages\{22986376-5b80-4e4b-99bb-12a80fcdd142}.png&quot; /&gt;&lt;left val=&quot;23&quot; /&gt;&lt;top val=&quot;24&quot; /&gt;&lt;width val=&quot;1234&quot; /&gt;&lt;height val=&quot;673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10.xml><?xml version="1.0" encoding="utf-8"?>
<p:tagLst xmlns:p="http://schemas.openxmlformats.org/presentationml/2006/main">
  <p:tag name="PRESENTER_SHAPEINFO" val="&lt;ThreeDShapeInfo&gt;&lt;uuid val=&quot;{b57e016a-2a6b-414f-a54e-6166da5163c8}&quot; /&gt;&lt;isInvalidForFieldText val=&quot;0&quot; /&gt;&lt;Image&gt;&lt;filename val=&quot;C:\Connect\content\7\138673-1\input\breezo\data\asimages\{b57e016a-2a6b-414f-a54e-6166da5163c8}.png&quot; /&gt;&lt;left val=&quot;24&quot; /&gt;&lt;top val=&quot;25&quot; /&gt;&lt;width val=&quot;1233&quot; /&gt;&lt;height val=&quot;671&quot; /&gt;&lt;hasText val=&quot;1&quot; /&gt;&lt;/Image&gt;&lt;/ThreeDShapeInfo&gt;"/>
  <p:tag name="PRESENTER_SHAPETEXTINFO" val="&lt;ShapeTextInfo&gt;&lt;TableIndex row=&quot;-1&quot; col=&quot;-1&quot;&gt;&lt;linesCount val=&quot;0&quot; /&gt;&lt;/TableIndex&gt;&lt;/ShapeTextInfo&gt;"/>
</p:tagLst>
</file>

<file path=ppt/tags/tag11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ags/tag12.xml><?xml version="1.0" encoding="utf-8"?>
<p:tagLst xmlns:p="http://schemas.openxmlformats.org/presentationml/2006/main">
  <p:tag name="PRESENTER_SHAPETEXTINFO" val="&lt;ShapeTextInfo&gt;&lt;TableIndex row=&quot;-1&quot; col=&quot;-1&quot;&gt;&lt;linesCount val=&quot;5&quot; /&gt;&lt;lineCharCount val=&quot;24&quot; /&gt;&lt;lineCharCount val=&quot;13&quot; /&gt;&lt;lineCharCount val=&quot;12&quot; /&gt;&lt;lineCharCount val=&quot;13&quot; /&gt;&lt;lineCharCount val=&quot;11&quot; /&gt;&lt;/TableIndex&gt;&lt;/ShapeTextInfo&gt;"/>
</p:tagLst>
</file>

<file path=ppt/tags/tag13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14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15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&quot; /&gt;&lt;/TableIndex&gt;&lt;/ShapeTextInfo&gt;"/>
</p:tagLst>
</file>

<file path=ppt/tags/tag16.xml><?xml version="1.0" encoding="utf-8"?>
<p:tagLst xmlns:p="http://schemas.openxmlformats.org/presentationml/2006/main">
  <p:tag name="PRESENTER_SHAPEINFO" val="&lt;ThreeDShapeInfo&gt;&lt;uuid val=&quot;{f5cbabf0-209c-4fd1-9484-2b6ee58b82a8}&quot; /&gt;&lt;isInvalidForFieldText val=&quot;0&quot; /&gt;&lt;Image&gt;&lt;filename val=&quot;C:\Connect\content\7\138673-1\input\breezo\data\asimages\{f5cbabf0-209c-4fd1-9484-2b6ee58b82a8}.png&quot; /&gt;&lt;left val=&quot;164&quot; /&gt;&lt;top val=&quot;139&quot; /&gt;&lt;width val=&quot;926&quot; /&gt;&lt;height val=&quot;447&quot; /&gt;&lt;hasText val=&quot;1&quot; /&gt;&lt;/Image&gt;&lt;/ThreeDShapeInfo&gt;"/>
</p:tagLst>
</file>

<file path=ppt/tags/tag17.xml><?xml version="1.0" encoding="utf-8"?>
<p:tagLst xmlns:p="http://schemas.openxmlformats.org/presentationml/2006/main">
  <p:tag name="HTML_SHAPEINFO" val="&lt;SlideThumbPath val=&quot;SlideTemp.PNG&quot;/&gt;"/>
</p:tagLst>
</file>

<file path=ppt/tags/tag18.xml><?xml version="1.0" encoding="utf-8"?>
<p:tagLst xmlns:p="http://schemas.openxmlformats.org/presentationml/2006/main">
  <p:tag name="PRESENTER_SHAPEINFO" val="&lt;ThreeDShapeInfo&gt;&lt;uuid val=&quot;{50c3b976-8029-44c4-a1b9-7d90ea80544c}&quot; /&gt;&lt;isInvalidForFieldText val=&quot;0&quot; /&gt;&lt;Image&gt;&lt;filename val=&quot;C:\Connect\content\7\138673-1\input\breezo\data\asimages\{50c3b976-8029-44c4-a1b9-7d90ea80544c}.png&quot; /&gt;&lt;left val=&quot;60&quot; /&gt;&lt;top val=&quot;111&quot; /&gt;&lt;width val=&quot;1139&quot; /&gt;&lt;height val=&quot;161&quot; /&gt;&lt;hasText val=&quot;1&quot; /&gt;&lt;/Image&gt;&lt;/ThreeDShapeInfo&gt;"/>
  <p:tag name="PRESENTER_SHAPETEXTINFO" val="&lt;ShapeTextInfo&gt;&lt;TableIndex row=&quot;-1&quot; col=&quot;-1&quot;&gt;&lt;linesCount val=&quot;1&quot; /&gt;&lt;lineCharCount val=&quot;93&quot; /&gt;&lt;/TableIndex&gt;&lt;/ShapeTextInfo&gt;"/>
</p:tagLst>
</file>

<file path=ppt/tags/tag19.xml><?xml version="1.0" encoding="utf-8"?>
<p:tagLst xmlns:p="http://schemas.openxmlformats.org/presentationml/2006/main">
  <p:tag name="PRESENTER_SHAPEINFO" val="&lt;ThreeDShapeInfo&gt;&lt;uuid val=&quot;{4f4bb7ba-40bd-43ae-b048-e035541397d3}&quot; /&gt;&lt;isInvalidForFieldText val=&quot;0&quot; /&gt;&lt;Image&gt;&lt;filename val=&quot;C:\Connect\content\7\138673-1\input\breezo\data\asimages\{4f4bb7ba-40bd-43ae-b048-e035541397d3}.png&quot; /&gt;&lt;left val=&quot;495&quot; /&gt;&lt;top val=&quot;419&quot; /&gt;&lt;width val=&quot;290&quot; /&gt;&lt;height val=&quot;34&quot; /&gt;&lt;hasText val=&quot;1&quot; /&gt;&lt;/Image&gt;&lt;/ThreeDShapeInfo&gt;"/>
  <p:tag name="PRESENTER_SHAPETEXTINFO" val="&lt;ShapeTextInfo&gt;&lt;TableIndex row=&quot;-1&quot; col=&quot;-1&quot;&gt;&lt;linesCount val=&quot;1&quot; /&gt;&lt;lineCharCount val=&quot;12&quot; /&gt;&lt;/TableIndex&gt;&lt;/ShapeTextInfo&gt;"/>
</p:tagLst>
</file>

<file path=ppt/tags/tag2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2&quot; /&gt;&lt;/TableIndex&gt;&lt;/ShapeTextInfo&gt;"/>
</p:tagLst>
</file>

<file path=ppt/tags/tag20.xml><?xml version="1.0" encoding="utf-8"?>
<p:tagLst xmlns:p="http://schemas.openxmlformats.org/presentationml/2006/main">
  <p:tag name="HTML_SHAPEINFO" val="&lt;SlideThumbPath val=&quot;SlideTemp.PNG&quot;/&gt;"/>
</p:tagLst>
</file>

<file path=ppt/tags/tag21.xml><?xml version="1.0" encoding="utf-8"?>
<p:tagLst xmlns:p="http://schemas.openxmlformats.org/presentationml/2006/main">
  <p:tag name="PRESENTER_SHAPEINFO" val="&lt;ThreeDShapeInfo&gt;&lt;uuid val=&quot;{1c2e130b-0334-4b38-96ff-311c4eda492f}&quot; /&gt;&lt;isInvalidForFieldText val=&quot;0&quot; /&gt;&lt;Image&gt;&lt;filename val=&quot;C:\Connect\content\7\138673-1\input\breezo\data\asimages\{1c2e130b-0334-4b38-96ff-311c4eda492f}.png&quot; /&gt;&lt;left val=&quot;59&quot; /&gt;&lt;top val=&quot;111&quot; /&gt;&lt;width val=&quot;1097&quot; /&gt;&lt;height val=&quot;515&quot; /&gt;&lt;hasText val=&quot;1&quot; /&gt;&lt;/Image&gt;&lt;/ThreeDShapeInfo&gt;"/>
  <p:tag name="PRESENTER_SHAPETEXTINFO" val="&lt;ShapeTextInfo&gt;&lt;TableIndex row=&quot;-1&quot; col=&quot;-1&quot;&gt;&lt;linesCount val=&quot;4&quot; /&gt;&lt;lineCharCount val=&quot;62&quot; /&gt;&lt;lineCharCount val=&quot;141&quot; /&gt;&lt;lineCharCount val=&quot;176&quot; /&gt;&lt;lineCharCount val=&quot;130&quot; /&gt;&lt;/TableIndex&gt;&lt;/ShapeTextInfo&gt;"/>
</p:tagLst>
</file>

<file path=ppt/tags/tag22.xml><?xml version="1.0" encoding="utf-8"?>
<p:tagLst xmlns:p="http://schemas.openxmlformats.org/presentationml/2006/main">
  <p:tag name="HTML_SHAPEINFO" val="&lt;SlideThumbPath val=&quot;SlideTemp.PNG&quot;/&gt;"/>
</p:tagLst>
</file>

<file path=ppt/tags/tag23.xml><?xml version="1.0" encoding="utf-8"?>
<p:tagLst xmlns:p="http://schemas.openxmlformats.org/presentationml/2006/main">
  <p:tag name="PRESENTER_SHAPEINFO" val="&lt;ThreeDShapeInfo&gt;&lt;uuid val=&quot;{e6d699bc-2638-41d4-9f7d-7e08e995887c}&quot; /&gt;&lt;isInvalidForFieldText val=&quot;0&quot; /&gt;&lt;Image&gt;&lt;filename val=&quot;C:\Connect\content\7\138673-1\input\breezo\data\asimages\{e6d699bc-2638-41d4-9f7d-7e08e995887c}.png&quot; /&gt;&lt;left val=&quot;46&quot; /&gt;&lt;top val=&quot;118&quot; /&gt;&lt;width val=&quot;1179&quot; /&gt;&lt;height val=&quot;507&quot; /&gt;&lt;hasText val=&quot;1&quot; /&gt;&lt;/Image&gt;&lt;/ThreeDShapeInfo&gt;"/>
  <p:tag name="PRESENTER_SHAPETEXTINFO" val="&lt;ShapeTextInfo&gt;&lt;TableIndex row=&quot;-1&quot; col=&quot;-1&quot;&gt;&lt;linesCount val=&quot;2&quot; /&gt;&lt;lineCharCount val=&quot;374&quot; /&gt;&lt;lineCharCount val=&quot;153&quot; /&gt;&lt;/TableIndex&gt;&lt;/ShapeTextInfo&gt;"/>
</p:tagLst>
</file>

<file path=ppt/tags/tag24.xml><?xml version="1.0" encoding="utf-8"?>
<p:tagLst xmlns:p="http://schemas.openxmlformats.org/presentationml/2006/main">
  <p:tag name="HTML_SHAPEINFO" val="&lt;SlideThumbPath val=&quot;SlideTemp.PNG&quot;/&gt;"/>
</p:tagLst>
</file>

<file path=ppt/tags/tag25.xml><?xml version="1.0" encoding="utf-8"?>
<p:tagLst xmlns:p="http://schemas.openxmlformats.org/presentationml/2006/main">
  <p:tag name="PRESENTER_SHAPEINFO" val="&lt;ThreeDShapeInfo&gt;&lt;uuid val=&quot;{fd57ce5a-074f-4c26-842b-c5618d33b6df}&quot; /&gt;&lt;isInvalidForFieldText val=&quot;0&quot; /&gt;&lt;Image&gt;&lt;filename val=&quot;C:\Connect\content\7\138673-1\input\breezo\data\asimages\{fd57ce5a-074f-4c26-842b-c5618d33b6df}.png&quot; /&gt;&lt;left val=&quot;55&quot; /&gt;&lt;top val=&quot;56&quot; /&gt;&lt;width val=&quot;1155&quot; /&gt;&lt;height val=&quot;613&quot; /&gt;&lt;hasText val=&quot;1&quot; /&gt;&lt;/Image&gt;&lt;/ThreeDShapeInfo&gt;"/>
</p:tagLst>
</file>

<file path=ppt/tags/tag26.xml><?xml version="1.0" encoding="utf-8"?>
<p:tagLst xmlns:p="http://schemas.openxmlformats.org/presentationml/2006/main">
  <p:tag name="HTML_SHAPEINFO" val="&lt;SlideThumbPath val=&quot;SlideTemp.PNG&quot;/&gt;"/>
</p:tagLst>
</file>

<file path=ppt/tags/tag27.xml><?xml version="1.0" encoding="utf-8"?>
<p:tagLst xmlns:p="http://schemas.openxmlformats.org/presentationml/2006/main">
  <p:tag name="PRESENTER_SHAPEINFO" val="&lt;ThreeDShapeInfo&gt;&lt;uuid val=&quot;{edac27ec-3f8d-4c59-ad43-74b0222bfaf0}&quot; /&gt;&lt;isInvalidForFieldText val=&quot;0&quot; /&gt;&lt;Image&gt;&lt;filename val=&quot;C:\Connect\content\7\138673-1\input\breezo\data\asimages\{edac27ec-3f8d-4c59-ad43-74b0222bfaf0}.png&quot; /&gt;&lt;left val=&quot;58&quot; /&gt;&lt;top val=&quot;107&quot; /&gt;&lt;width val=&quot;1127&quot; /&gt;&lt;height val=&quot;507&quot; /&gt;&lt;hasText val=&quot;1&quot; /&gt;&lt;/Image&gt;&lt;/ThreeDShapeInfo&gt;"/>
  <p:tag name="PRESENTER_SHAPETEXTINFO" val="&lt;ShapeTextInfo&gt;&lt;TableIndex row=&quot;-1&quot; col=&quot;-1&quot;&gt;&lt;linesCount val=&quot;4&quot; /&gt;&lt;lineCharCount val=&quot;52&quot; /&gt;&lt;lineCharCount val=&quot;170&quot; /&gt;&lt;lineCharCount val=&quot;182&quot; /&gt;&lt;lineCharCount val=&quot;124&quot; /&gt;&lt;/TableIndex&gt;&lt;/ShapeTextInfo&gt;"/>
</p:tagLst>
</file>

<file path=ppt/tags/tag28.xml><?xml version="1.0" encoding="utf-8"?>
<p:tagLst xmlns:p="http://schemas.openxmlformats.org/presentationml/2006/main">
  <p:tag name="HTML_SHAPEINFO" val="&lt;SlideThumbPath val=&quot;SlideTemp.PNG&quot;/&gt;"/>
</p:tagLst>
</file>

<file path=ppt/tags/tag29.xml><?xml version="1.0" encoding="utf-8"?>
<p:tagLst xmlns:p="http://schemas.openxmlformats.org/presentationml/2006/main">
  <p:tag name="PRESENTER_SHAPEINFO" val="&lt;ThreeDShapeInfo&gt;&lt;uuid val=&quot;{727022ad-1d1e-4d83-82f6-f0c50f5a0cc9}&quot; /&gt;&lt;isInvalidForFieldText val=&quot;0&quot; /&gt;&lt;Image&gt;&lt;filename val=&quot;C:\Connect\content\7\138673-1\input\breezo\data\asimages\{727022ad-1d1e-4d83-82f6-f0c50f5a0cc9}.png&quot; /&gt;&lt;left val=&quot;77&quot; /&gt;&lt;top val=&quot;167&quot; /&gt;&lt;width val=&quot;1096&quot; /&gt;&lt;height val=&quot;213&quot; /&gt;&lt;hasText val=&quot;1&quot; /&gt;&lt;/Image&gt;&lt;/ThreeDShapeInfo&gt;"/>
  <p:tag name="PRESENTER_SHAPETEXTINFO" val="&lt;ShapeTextInfo&gt;&lt;TableIndex row=&quot;-1&quot; col=&quot;-1&quot;&gt;&lt;linesCount val=&quot;2&quot; /&gt;&lt;lineCharCount val=&quot;74&quot; /&gt;&lt;lineCharCount val=&quot;133&quot; /&gt;&lt;/TableIndex&gt;&lt;/ShapeTextInfo&gt;"/>
</p:tagLst>
</file>

<file path=ppt/tags/tag3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5&quot; /&gt;&lt;/TableIndex&gt;&lt;/ShapeTextInfo&gt;"/>
</p:tagLst>
</file>

<file path=ppt/tags/tag30.xml><?xml version="1.0" encoding="utf-8"?>
<p:tagLst xmlns:p="http://schemas.openxmlformats.org/presentationml/2006/main">
  <p:tag name="HTML_SHAPEINFO" val="&lt;SlideThumbPath val=&quot;SlideTemp.PNG&quot;/&gt;"/>
</p:tagLst>
</file>

<file path=ppt/tags/tag31.xml><?xml version="1.0" encoding="utf-8"?>
<p:tagLst xmlns:p="http://schemas.openxmlformats.org/presentationml/2006/main">
  <p:tag name="PRESENTER_SHAPEINFO" val="&lt;ThreeDShapeInfo&gt;&lt;uuid val=&quot;{09a0b19c-b0b7-4111-8657-b192b1e4bf73}&quot; /&gt;&lt;isInvalidForFieldText val=&quot;0&quot; /&gt;&lt;Image&gt;&lt;filename val=&quot;C:\Connect\content\7\138673-1\input\breezo\data\asimages\{09a0b19c-b0b7-4111-8657-b192b1e4bf73}.png&quot; /&gt;&lt;left val=&quot;54&quot; /&gt;&lt;top val=&quot;126&quot; /&gt;&lt;width val=&quot;1169&quot; /&gt;&lt;height val=&quot;411&quot; /&gt;&lt;hasText val=&quot;1&quot; /&gt;&lt;/Image&gt;&lt;/ThreeDShapeInfo&gt;"/>
  <p:tag name="PRESENTER_SHAPETEXTINFO" val="&lt;ShapeTextInfo&gt;&lt;TableIndex row=&quot;-1&quot; col=&quot;-1&quot;&gt;&lt;linesCount val=&quot;2&quot; /&gt;&lt;lineCharCount val=&quot;36&quot; /&gt;&lt;lineCharCount val=&quot;334&quot; /&gt;&lt;/TableIndex&gt;&lt;/ShapeTextInfo&gt;"/>
</p:tagLst>
</file>

<file path=ppt/tags/tag32.xml><?xml version="1.0" encoding="utf-8"?>
<p:tagLst xmlns:p="http://schemas.openxmlformats.org/presentationml/2006/main">
  <p:tag name="HTML_SHAPEINFO" val="&lt;SlideThumbPath val=&quot;SlideTemp.PNG&quot;/&gt;"/>
</p:tagLst>
</file>

<file path=ppt/tags/tag33.xml><?xml version="1.0" encoding="utf-8"?>
<p:tagLst xmlns:p="http://schemas.openxmlformats.org/presentationml/2006/main">
  <p:tag name="PRESENTER_SHAPEINFO" val="&lt;ThreeDShapeInfo&gt;&lt;uuid val=&quot;{efb09e83-d348-40e3-b2b9-cfe0ce32d10c}&quot; /&gt;&lt;isInvalidForFieldText val=&quot;0&quot; /&gt;&lt;Image&gt;&lt;filename val=&quot;C:\Connect\content\7\138673-1\input\breezo\data\asimages\{efb09e83-d348-40e3-b2b9-cfe0ce32d10c}.png&quot; /&gt;&lt;left val=&quot;54&quot; /&gt;&lt;top val=&quot;97&quot; /&gt;&lt;width val=&quot;1169&quot; /&gt;&lt;height val=&quot;411&quot; /&gt;&lt;hasText val=&quot;1&quot; /&gt;&lt;/Image&gt;&lt;/ThreeDShapeInfo&gt;"/>
  <p:tag name="PRESENTER_SHAPETEXTINFO" val="&lt;ShapeTextInfo&gt;&lt;TableIndex row=&quot;-1&quot; col=&quot;-1&quot;&gt;&lt;linesCount val=&quot;2&quot; /&gt;&lt;lineCharCount val=&quot;179&quot; /&gt;&lt;lineCharCount val=&quot;240&quot; /&gt;&lt;/TableIndex&gt;&lt;/ShapeTextInfo&gt;"/>
</p:tagLst>
</file>

<file path=ppt/tags/tag34.xml><?xml version="1.0" encoding="utf-8"?>
<p:tagLst xmlns:p="http://schemas.openxmlformats.org/presentationml/2006/main">
  <p:tag name="HTML_SHAPEINFO" val="&lt;SlideThumbPath val=&quot;SlideTemp.PNG&quot;/&gt;"/>
</p:tagLst>
</file>

<file path=ppt/tags/tag35.xml><?xml version="1.0" encoding="utf-8"?>
<p:tagLst xmlns:p="http://schemas.openxmlformats.org/presentationml/2006/main">
  <p:tag name="PRESENTER_SHAPEINFO" val="&lt;ThreeDShapeInfo&gt;&lt;uuid val=&quot;{d1167706-5b13-402c-8f66-21df03b663d7}&quot; /&gt;&lt;isInvalidForFieldText val=&quot;0&quot; /&gt;&lt;Image&gt;&lt;filename val=&quot;C:\Connect\content\7\138673-1\input\breezo\data\asimages\{d1167706-5b13-402c-8f66-21df03b663d7}.png&quot; /&gt;&lt;left val=&quot;70&quot; /&gt;&lt;top val=&quot;58&quot; /&gt;&lt;width val=&quot;1159&quot; /&gt;&lt;height val=&quot;589&quot; /&gt;&lt;hasText val=&quot;1&quot; /&gt;&lt;/Image&gt;&lt;/ThreeDShapeInfo&gt;"/>
  <p:tag name="PRESENTER_SHAPETEXTINFO" val="&lt;ShapeTextInfo&gt;&lt;TableIndex row=&quot;-1&quot; col=&quot;-1&quot;&gt;&lt;linesCount val=&quot;4&quot; /&gt;&lt;lineCharCount val=&quot;41&quot; /&gt;&lt;lineCharCount val=&quot;185&quot; /&gt;&lt;lineCharCount val=&quot;148&quot; /&gt;&lt;lineCharCount val=&quot;171&quot; /&gt;&lt;/TableIndex&gt;&lt;/ShapeTextInfo&gt;"/>
</p:tagLst>
</file>

<file path=ppt/tags/tag36.xml><?xml version="1.0" encoding="utf-8"?>
<p:tagLst xmlns:p="http://schemas.openxmlformats.org/presentationml/2006/main">
  <p:tag name="HTML_SHAPEINFO" val="&lt;SlideThumbPath val=&quot;SlideTemp.PNG&quot;/&gt;"/>
</p:tagLst>
</file>

<file path=ppt/tags/tag37.xml><?xml version="1.0" encoding="utf-8"?>
<p:tagLst xmlns:p="http://schemas.openxmlformats.org/presentationml/2006/main">
  <p:tag name="PRESENTER_SHAPEINFO" val="&lt;ThreeDShapeInfo&gt;&lt;uuid val=&quot;{94c093bc-b30f-4144-831d-f84bfd61bb18}&quot; /&gt;&lt;isInvalidForFieldText val=&quot;0&quot; /&gt;&lt;Image&gt;&lt;filename val=&quot;C:\Connect\content\7\138673-1\input\breezo\data\asimages\{94c093bc-b30f-4144-831d-f84bfd61bb18}.png&quot; /&gt;&lt;left val=&quot;50&quot; /&gt;&lt;top val=&quot;108&quot; /&gt;&lt;width val=&quot;1139&quot; /&gt;&lt;height val=&quot;507&quot; /&gt;&lt;hasText val=&quot;1&quot; /&gt;&lt;/Image&gt;&lt;/ThreeDShapeInfo&gt;"/>
  <p:tag name="PRESENTER_SHAPETEXTINFO" val="&lt;ShapeTextInfo&gt;&lt;TableIndex row=&quot;-1&quot; col=&quot;-1&quot;&gt;&lt;linesCount val=&quot;3&quot; /&gt;&lt;lineCharCount val=&quot;275&quot; /&gt;&lt;lineCharCount val=&quot;158&quot; /&gt;&lt;lineCharCount val=&quot;149&quot; /&gt;&lt;/TableIndex&gt;&lt;/ShapeTextInfo&gt;"/>
</p:tagLst>
</file>

<file path=ppt/tags/tag38.xml><?xml version="1.0" encoding="utf-8"?>
<p:tagLst xmlns:p="http://schemas.openxmlformats.org/presentationml/2006/main">
  <p:tag name="HTML_SHAPEINFO" val="&lt;SlideThumbPath val=&quot;SlideTemp.PNG&quot;/&gt;"/>
</p:tagLst>
</file>

<file path=ppt/tags/tag39.xml><?xml version="1.0" encoding="utf-8"?>
<p:tagLst xmlns:p="http://schemas.openxmlformats.org/presentationml/2006/main">
  <p:tag name="PRESENTER_SHAPEINFO" val="&lt;ThreeDShapeInfo&gt;&lt;uuid val=&quot;{ccd4392f-df6c-4fc0-aa9c-fba0663bbf01}&quot; /&gt;&lt;isInvalidForFieldText val=&quot;0&quot; /&gt;&lt;Image&gt;&lt;filename val=&quot;C:\Connect\content\7\138673-1\input\breezo\data\asimages\{ccd4392f-df6c-4fc0-aa9c-fba0663bbf01}.png&quot; /&gt;&lt;left val=&quot;60&quot; /&gt;&lt;top val=&quot;86&quot; /&gt;&lt;width val=&quot;1164&quot; /&gt;&lt;height val=&quot;501&quot; /&gt;&lt;hasText val=&quot;1&quot; /&gt;&lt;/Image&gt;&lt;/ThreeDShapeInfo&gt;"/>
  <p:tag name="PRESENTER_SHAPETEXTINFO" val="&lt;ShapeTextInfo&gt;&lt;TableIndex row=&quot;-1&quot; col=&quot;-1&quot;&gt;&lt;linesCount val=&quot;3&quot; /&gt;&lt;lineCharCount val=&quot;295&quot; /&gt;&lt;lineCharCount val=&quot;139&quot; /&gt;&lt;lineCharCount val=&quot;165&quot; /&gt;&lt;/TableIndex&gt;&lt;/ShapeTextInfo&gt;"/>
</p:tagLst>
</file>

<file path=ppt/tags/tag4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40.xml><?xml version="1.0" encoding="utf-8"?>
<p:tagLst xmlns:p="http://schemas.openxmlformats.org/presentationml/2006/main">
  <p:tag name="HTML_SHAPEINFO" val="&lt;SlideThumbPath val=&quot;SlideTemp.PNG&quot;/&gt;"/>
</p:tagLst>
</file>

<file path=ppt/tags/tag41.xml><?xml version="1.0" encoding="utf-8"?>
<p:tagLst xmlns:p="http://schemas.openxmlformats.org/presentationml/2006/main">
  <p:tag name="PRESENTER_SHAPEINFO" val="&lt;ThreeDShapeInfo&gt;&lt;uuid val=&quot;{4c32d565-1fbc-4271-a3d3-397eedaa2854}&quot; /&gt;&lt;isInvalidForFieldText val=&quot;0&quot; /&gt;&lt;Image&gt;&lt;filename val=&quot;C:\Connect\content\7\138673-1\input\breezo\data\asimages\{4c32d565-1fbc-4271-a3d3-397eedaa2854}.png&quot; /&gt;&lt;left val=&quot;42&quot; /&gt;&lt;top val=&quot;76&quot; /&gt;&lt;width val=&quot;1167&quot; /&gt;&lt;height val=&quot;501&quot; /&gt;&lt;hasText val=&quot;1&quot; /&gt;&lt;/Image&gt;&lt;/ThreeDShapeInfo&gt;"/>
  <p:tag name="PRESENTER_SHAPETEXTINFO" val="&lt;ShapeTextInfo&gt;&lt;TableIndex row=&quot;-1&quot; col=&quot;-1&quot;&gt;&lt;linesCount val=&quot;4&quot; /&gt;&lt;lineCharCount val=&quot;48&quot; /&gt;&lt;lineCharCount val=&quot;142&quot; /&gt;&lt;lineCharCount val=&quot;178&quot; /&gt;&lt;lineCharCount val=&quot;120&quot; /&gt;&lt;/TableIndex&gt;&lt;/ShapeTextInfo&gt;"/>
</p:tagLst>
</file>

<file path=ppt/tags/tag42.xml><?xml version="1.0" encoding="utf-8"?>
<p:tagLst xmlns:p="http://schemas.openxmlformats.org/presentationml/2006/main">
  <p:tag name="HTML_SHAPEINFO" val="&lt;SlideThumbPath val=&quot;SlideTemp.PNG&quot;/&gt;"/>
</p:tagLst>
</file>

<file path=ppt/tags/tag43.xml><?xml version="1.0" encoding="utf-8"?>
<p:tagLst xmlns:p="http://schemas.openxmlformats.org/presentationml/2006/main">
  <p:tag name="PRESENTER_SHAPEINFO" val="&lt;ThreeDShapeInfo&gt;&lt;uuid val=&quot;{23fc5a8d-bfda-4faf-b6b9-20b31f6aa9a0}&quot; /&gt;&lt;isInvalidForFieldText val=&quot;0&quot; /&gt;&lt;Image&gt;&lt;filename val=&quot;C:\Connect\content\7\138673-1\input\breezo\data\asimages\{23fc5a8d-bfda-4faf-b6b9-20b31f6aa9a0}.png&quot; /&gt;&lt;left val=&quot;40&quot; /&gt;&lt;top val=&quot;97&quot; /&gt;&lt;width val=&quot;1172&quot; /&gt;&lt;height val=&quot;267&quot; /&gt;&lt;hasText val=&quot;1&quot; /&gt;&lt;/Image&gt;&lt;/ThreeDShapeInfo&gt;"/>
  <p:tag name="PRESENTER_SHAPETEXTINFO" val="&lt;ShapeTextInfo&gt;&lt;TableIndex row=&quot;-1&quot; col=&quot;-1&quot;&gt;&lt;linesCount val=&quot;2&quot; /&gt;&lt;lineCharCount val=&quot;63&quot; /&gt;&lt;lineCharCount val=&quot;280&quot; /&gt;&lt;/TableIndex&gt;&lt;/ShapeTextInfo&gt;"/>
</p:tagLst>
</file>

<file path=ppt/tags/tag44.xml><?xml version="1.0" encoding="utf-8"?>
<p:tagLst xmlns:p="http://schemas.openxmlformats.org/presentationml/2006/main">
  <p:tag name="HTML_SHAPEINFO" val="&lt;SlideThumbPath val=&quot;SlideTemp.PNG&quot;/&gt;"/>
</p:tagLst>
</file>

<file path=ppt/tags/tag45.xml><?xml version="1.0" encoding="utf-8"?>
<p:tagLst xmlns:p="http://schemas.openxmlformats.org/presentationml/2006/main">
  <p:tag name="PRESENTER_SHAPEINFO" val="&lt;ThreeDShapeInfo&gt;&lt;uuid val=&quot;{adaeb924-329f-469b-8b7e-edc70cf3139c}&quot; /&gt;&lt;isInvalidForFieldText val=&quot;0&quot; /&gt;&lt;Image&gt;&lt;filename val=&quot;C:\Connect\content\7\138673-1\input\breezo\data\asimages\{adaeb924-329f-469b-8b7e-edc70cf3139c}.png&quot; /&gt;&lt;left val=&quot;61&quot; /&gt;&lt;top val=&quot;87&quot; /&gt;&lt;width val=&quot;1169&quot; /&gt;&lt;height val=&quot;347&quot; /&gt;&lt;hasText val=&quot;1&quot; /&gt;&lt;/Image&gt;&lt;/ThreeDShapeInfo&gt;"/>
  <p:tag name="PRESENTER_SHAPETEXTINFO" val="&lt;ShapeTextInfo&gt;&lt;TableIndex row=&quot;-1&quot; col=&quot;-1&quot;&gt;&lt;linesCount val=&quot;3&quot; /&gt;&lt;lineCharCount val=&quot;19&quot; /&gt;&lt;lineCharCount val=&quot;125&quot; /&gt;&lt;lineCharCount val=&quot;185&quot; /&gt;&lt;/TableIndex&gt;&lt;/ShapeTextInfo&gt;"/>
</p:tagLst>
</file>

<file path=ppt/tags/tag46.xml><?xml version="1.0" encoding="utf-8"?>
<p:tagLst xmlns:p="http://schemas.openxmlformats.org/presentationml/2006/main">
  <p:tag name="HTML_SHAPEINFO" val="&lt;SlideThumbPath val=&quot;SlideTemp.PNG&quot;/&gt;"/>
</p:tagLst>
</file>

<file path=ppt/tags/tag47.xml><?xml version="1.0" encoding="utf-8"?>
<p:tagLst xmlns:p="http://schemas.openxmlformats.org/presentationml/2006/main">
  <p:tag name="PRESENTER_SHAPEINFO" val="&lt;ThreeDShapeInfo&gt;&lt;uuid val=&quot;{518587e5-8aa9-402c-9aba-2e63dcc29c69}&quot; /&gt;&lt;isInvalidForFieldText val=&quot;0&quot; /&gt;&lt;Image&gt;&lt;filename val=&quot;C:\Connect\content\7\138673-1\input\breezo\data\asimages\{518587e5-8aa9-402c-9aba-2e63dcc29c69}.png&quot; /&gt;&lt;left val=&quot;87&quot; /&gt;&lt;top val=&quot;103&quot; /&gt;&lt;width val=&quot;1131&quot; /&gt;&lt;height val=&quot;507&quot; /&gt;&lt;hasText val=&quot;1&quot; /&gt;&lt;/Image&gt;&lt;/ThreeDShapeInfo&gt;"/>
  <p:tag name="PRESENTER_SHAPETEXTINFO" val="&lt;ShapeTextInfo&gt;&lt;TableIndex row=&quot;-1&quot; col=&quot;-1&quot;&gt;&lt;linesCount val=&quot;3&quot; /&gt;&lt;lineCharCount val=&quot;202&quot; /&gt;&lt;lineCharCount val=&quot;162&quot; /&gt;&lt;lineCharCount val=&quot;132&quot; /&gt;&lt;/TableIndex&gt;&lt;/ShapeTextInfo&gt;"/>
</p:tagLst>
</file>

<file path=ppt/tags/tag48.xml><?xml version="1.0" encoding="utf-8"?>
<p:tagLst xmlns:p="http://schemas.openxmlformats.org/presentationml/2006/main">
  <p:tag name="HTML_SHAPEINFO" val="&lt;SlideThumbPath val=&quot;SlideTemp.PNG&quot;/&gt;"/>
</p:tagLst>
</file>

<file path=ppt/tags/tag49.xml><?xml version="1.0" encoding="utf-8"?>
<p:tagLst xmlns:p="http://schemas.openxmlformats.org/presentationml/2006/main">
  <p:tag name="PRESENTER_SHAPEINFO" val="&lt;ThreeDShapeInfo&gt;&lt;uuid val=&quot;{4200d1ab-1cde-41bd-a239-ae5a7182de71}&quot; /&gt;&lt;isInvalidForFieldText val=&quot;0&quot; /&gt;&lt;Image&gt;&lt;filename val=&quot;C:\Connect\content\7\138673-1\input\breezo\data\asimages\{4200d1ab-1cde-41bd-a239-ae5a7182de71}.png&quot; /&gt;&lt;left val=&quot;61&quot; /&gt;&lt;top val=&quot;160&quot; /&gt;&lt;width val=&quot;1169&quot; /&gt;&lt;height val=&quot;309&quot; /&gt;&lt;hasText val=&quot;1&quot; /&gt;&lt;/Image&gt;&lt;/ThreeDShapeInfo&gt;"/>
  <p:tag name="PRESENTER_SHAPETEXTINFO" val="&lt;ShapeTextInfo&gt;&lt;TableIndex row=&quot;-1&quot; col=&quot;-1&quot;&gt;&lt;linesCount val=&quot;3&quot; /&gt;&lt;lineCharCount val=&quot;137&quot; /&gt;&lt;lineCharCount val=&quot;137&quot; /&gt;&lt;lineCharCount val=&quot;1&quot; /&gt;&lt;/TableIndex&gt;&lt;/ShapeTextInfo&gt;"/>
</p:tagLst>
</file>

<file path=ppt/tags/tag5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50.xml><?xml version="1.0" encoding="utf-8"?>
<p:tagLst xmlns:p="http://schemas.openxmlformats.org/presentationml/2006/main">
  <p:tag name="HTML_SHAPEINFO" val="&lt;SlideThumbPath val=&quot;SlideTemp.PNG&quot;/&gt;"/>
</p:tagLst>
</file>

<file path=ppt/tags/tag51.xml><?xml version="1.0" encoding="utf-8"?>
<p:tagLst xmlns:p="http://schemas.openxmlformats.org/presentationml/2006/main">
  <p:tag name="PRESENTER_SHAPEINFO" val="&lt;ThreeDShapeInfo&gt;&lt;uuid val=&quot;{5a41b51c-fbbc-4f74-976b-d1240bc5f886}&quot; /&gt;&lt;isInvalidForFieldText val=&quot;0&quot; /&gt;&lt;Image&gt;&lt;filename val=&quot;C:\Connect\content\7\138673-1\input\breezo\data\asimages\{5a41b51c-fbbc-4f74-976b-d1240bc5f886}.png&quot; /&gt;&lt;left val=&quot;76&quot; /&gt;&lt;top val=&quot;177&quot; /&gt;&lt;width val=&quot;1073&quot; /&gt;&lt;height val=&quot;315&quot; /&gt;&lt;hasText val=&quot;1&quot; /&gt;&lt;/Image&gt;&lt;/ThreeDShapeInfo&gt;"/>
  <p:tag name="PRESENTER_SHAPETEXTINFO" val="&lt;ShapeTextInfo&gt;&lt;TableIndex row=&quot;-1&quot; col=&quot;-1&quot;&gt;&lt;linesCount val=&quot;2&quot; /&gt;&lt;lineCharCount val=&quot;155&quot; /&gt;&lt;lineCharCount val=&quot;123&quot; /&gt;&lt;/TableIndex&gt;&lt;/ShapeTextInfo&gt;"/>
</p:tagLst>
</file>

<file path=ppt/tags/tag52.xml><?xml version="1.0" encoding="utf-8"?>
<p:tagLst xmlns:p="http://schemas.openxmlformats.org/presentationml/2006/main">
  <p:tag name="HTML_SHAPEINFO" val="&lt;SlideThumbPath val=&quot;SlideTemp.PNG&quot;/&gt;"/>
</p:tagLst>
</file>

<file path=ppt/tags/tag53.xml><?xml version="1.0" encoding="utf-8"?>
<p:tagLst xmlns:p="http://schemas.openxmlformats.org/presentationml/2006/main">
  <p:tag name="PRESENTER_SHAPEINFO" val="&lt;ThreeDShapeInfo&gt;&lt;uuid val=&quot;{5dffebaf-c99a-4a89-9802-48ecc95a1185}&quot; /&gt;&lt;isInvalidForFieldText val=&quot;0&quot; /&gt;&lt;Image&gt;&lt;filename val=&quot;C:\Connect\content\7\138673-1\input\breezo\data\asimages\{5dffebaf-c99a-4a89-9802-48ecc95a1185}.png&quot; /&gt;&lt;left val=&quot;39&quot; /&gt;&lt;top val=&quot;47&quot; /&gt;&lt;width val=&quot;1176&quot; /&gt;&lt;height val=&quot;587&quot; /&gt;&lt;hasText val=&quot;1&quot; /&gt;&lt;/Image&gt;&lt;/ThreeDShapeInfo&gt;"/>
  <p:tag name="PRESENTER_SHAPETEXTINFO" val="&lt;ShapeTextInfo&gt;&lt;TableIndex row=&quot;-1&quot; col=&quot;-1&quot;&gt;&lt;linesCount val=&quot;3&quot; /&gt;&lt;lineCharCount val=&quot;62&quot; /&gt;&lt;lineCharCount val=&quot;115&quot; /&gt;&lt;lineCharCount val=&quot;416&quot; /&gt;&lt;/TableIndex&gt;&lt;/ShapeTextInfo&gt;"/>
</p:tagLst>
</file>

<file path=ppt/tags/tag54.xml><?xml version="1.0" encoding="utf-8"?>
<p:tagLst xmlns:p="http://schemas.openxmlformats.org/presentationml/2006/main">
  <p:tag name="HTML_SHAPEINFO" val="&lt;SlideThumbPath val=&quot;SlideTemp.PNG&quot;/&gt;"/>
</p:tagLst>
</file>

<file path=ppt/tags/tag55.xml><?xml version="1.0" encoding="utf-8"?>
<p:tagLst xmlns:p="http://schemas.openxmlformats.org/presentationml/2006/main">
  <p:tag name="PRESENTER_SHAPEINFO" val="&lt;ThreeDShapeInfo&gt;&lt;uuid val=&quot;{768f535f-4e8d-4f2f-9089-554c58050ad3}&quot; /&gt;&lt;isInvalidForFieldText val=&quot;0&quot; /&gt;&lt;Image&gt;&lt;filename val=&quot;C:\Connect\content\7\138673-1\input\breezo\data\asimages\{768f535f-4e8d-4f2f-9089-554c58050ad3}.png&quot; /&gt;&lt;left val=&quot;73&quot; /&gt;&lt;top val=&quot;165&quot; /&gt;&lt;width val=&quot;1104&quot; /&gt;&lt;height val=&quot;123&quot; /&gt;&lt;hasText val=&quot;1&quot; /&gt;&lt;/Image&gt;&lt;/ThreeDShapeInfo&gt;"/>
  <p:tag name="PRESENTER_SHAPETEXTINFO" val="&lt;ShapeTextInfo&gt;&lt;TableIndex row=&quot;-1&quot; col=&quot;-1&quot;&gt;&lt;linesCount val=&quot;1&quot; /&gt;&lt;lineCharCount val=&quot;192&quot; /&gt;&lt;/TableIndex&gt;&lt;/ShapeTextInfo&gt;"/>
</p:tagLst>
</file>

<file path=ppt/tags/tag56.xml><?xml version="1.0" encoding="utf-8"?>
<p:tagLst xmlns:p="http://schemas.openxmlformats.org/presentationml/2006/main">
  <p:tag name="HTML_SHAPEINFO" val="&lt;SlideThumbPath val=&quot;SlideTemp.PNG&quot;/&gt;"/>
</p:tagLst>
</file>

<file path=ppt/tags/tag57.xml><?xml version="1.0" encoding="utf-8"?>
<p:tagLst xmlns:p="http://schemas.openxmlformats.org/presentationml/2006/main">
  <p:tag name="PRESENTER_SHAPEINFO" val="&lt;ThreeDShapeInfo&gt;&lt;uuid val=&quot;{54ff9473-322f-42bf-8418-93443cffac4f}&quot; /&gt;&lt;isInvalidForFieldText val=&quot;0&quot; /&gt;&lt;Image&gt;&lt;filename val=&quot;C:\Connect\content\7\138673-1\input\breezo\data\asimages\{54ff9473-322f-42bf-8418-93443cffac4f}.png&quot; /&gt;&lt;left val=&quot;75&quot; /&gt;&lt;top val=&quot;124&quot; /&gt;&lt;width val=&quot;1114&quot; /&gt;&lt;height val=&quot;341&quot; /&gt;&lt;hasText val=&quot;1&quot; /&gt;&lt;/Image&gt;&lt;/ThreeDShapeInfo&gt;"/>
  <p:tag name="PRESENTER_SHAPETEXTINFO" val="&lt;ShapeTextInfo&gt;&lt;TableIndex row=&quot;-1&quot; col=&quot;-1&quot;&gt;&lt;linesCount val=&quot;4&quot; /&gt;&lt;lineCharCount val=&quot;21&quot; /&gt;&lt;lineCharCount val=&quot;174&quot; /&gt;&lt;lineCharCount val=&quot;103&quot; /&gt;&lt;lineCharCount val=&quot;1&quot; /&gt;&lt;/TableIndex&gt;&lt;/ShapeTextInfo&gt;"/>
</p:tagLst>
</file>

<file path=ppt/tags/tag58.xml><?xml version="1.0" encoding="utf-8"?>
<p:tagLst xmlns:p="http://schemas.openxmlformats.org/presentationml/2006/main">
  <p:tag name="HTML_SHAPEINFO" val="&lt;SlideThumbPath val=&quot;SlideTemp.PNG&quot;/&gt;"/>
</p:tagLst>
</file>

<file path=ppt/tags/tag59.xml><?xml version="1.0" encoding="utf-8"?>
<p:tagLst xmlns:p="http://schemas.openxmlformats.org/presentationml/2006/main">
  <p:tag name="PRESENTER_SHAPEINFO" val="&lt;ThreeDShapeInfo&gt;&lt;uuid val=&quot;{50e6d881-911e-4394-9228-156158de2ca0}&quot; /&gt;&lt;isInvalidForFieldText val=&quot;0&quot; /&gt;&lt;Image&gt;&lt;filename val=&quot;C:\Connect\content\7\138673-1\input\breezo\data\asimages\{50e6d881-911e-4394-9228-156158de2ca0}.png&quot; /&gt;&lt;left val=&quot;48&quot; /&gt;&lt;top val=&quot;82&quot; /&gt;&lt;width val=&quot;1138&quot; /&gt;&lt;height val=&quot;507&quot; /&gt;&lt;hasText val=&quot;1&quot; /&gt;&lt;/Image&gt;&lt;/ThreeDShapeInfo&gt;"/>
  <p:tag name="PRESENTER_SHAPETEXTINFO" val="&lt;ShapeTextInfo&gt;&lt;TableIndex row=&quot;-1&quot; col=&quot;-1&quot;&gt;&lt;linesCount val=&quot;3&quot; /&gt;&lt;lineCharCount val=&quot;252&quot; /&gt;&lt;lineCharCount val=&quot;141&quot; /&gt;&lt;lineCharCount val=&quot;194&quot; /&gt;&lt;/TableIndex&gt;&lt;/ShapeTextInfo&gt;"/>
</p:tagLst>
</file>

<file path=ppt/tags/tag6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&quot; /&gt;&lt;/TableIndex&gt;&lt;/ShapeTextInfo&gt;"/>
</p:tagLst>
</file>

<file path=ppt/tags/tag60.xml><?xml version="1.0" encoding="utf-8"?>
<p:tagLst xmlns:p="http://schemas.openxmlformats.org/presentationml/2006/main">
  <p:tag name="HTML_SHAPEINFO" val="&lt;SlideThumbPath val=&quot;SlideTemp.PNG&quot;/&gt;"/>
</p:tagLst>
</file>

<file path=ppt/tags/tag61.xml><?xml version="1.0" encoding="utf-8"?>
<p:tagLst xmlns:p="http://schemas.openxmlformats.org/presentationml/2006/main">
  <p:tag name="PRESENTER_SHAPEINFO" val="&lt;ThreeDShapeInfo&gt;&lt;uuid val=&quot;{bf1ef5a0-de0b-4b6f-9f94-968296a7e9ba}&quot; /&gt;&lt;isInvalidForFieldText val=&quot;0&quot; /&gt;&lt;Image&gt;&lt;filename val=&quot;C:\Connect\content\7\138673-1\input\breezo\data\asimages\{bf1ef5a0-de0b-4b6f-9f94-968296a7e9ba}.png&quot; /&gt;&lt;left val=&quot;66&quot; /&gt;&lt;top val=&quot;95&quot; /&gt;&lt;width val=&quot;1128&quot; /&gt;&lt;height val=&quot;507&quot; /&gt;&lt;hasText val=&quot;1&quot; /&gt;&lt;/Image&gt;&lt;/ThreeDShapeInfo&gt;"/>
  <p:tag name="PRESENTER_SHAPETEXTINFO" val="&lt;ShapeTextInfo&gt;&lt;TableIndex row=&quot;-1&quot; col=&quot;-1&quot;&gt;&lt;linesCount val=&quot;4&quot; /&gt;&lt;lineCharCount val=&quot;173&quot; /&gt;&lt;lineCharCount val=&quot;136&quot; /&gt;&lt;lineCharCount val=&quot;156&quot; /&gt;&lt;lineCharCount val=&quot;94&quot; /&gt;&lt;/TableIndex&gt;&lt;/ShapeTextInfo&gt;"/>
</p:tagLst>
</file>

<file path=ppt/tags/tag62.xml><?xml version="1.0" encoding="utf-8"?>
<p:tagLst xmlns:p="http://schemas.openxmlformats.org/presentationml/2006/main">
  <p:tag name="HTML_SHAPEINFO" val="&lt;SlideThumbPath val=&quot;SlideTemp.PNG&quot;/&gt;"/>
</p:tagLst>
</file>

<file path=ppt/tags/tag63.xml><?xml version="1.0" encoding="utf-8"?>
<p:tagLst xmlns:p="http://schemas.openxmlformats.org/presentationml/2006/main">
  <p:tag name="PRESENTER_SHAPEINFO" val="&lt;ThreeDShapeInfo&gt;&lt;uuid val=&quot;{97462e20-b59d-4ac7-82d3-e068342f1015}&quot; /&gt;&lt;isInvalidForFieldText val=&quot;0&quot; /&gt;&lt;Image&gt;&lt;filename val=&quot;C:\Connect\content\7\138673-1\input\breezo\data\asimages\{97462e20-b59d-4ac7-82d3-e068342f1015}.png&quot; /&gt;&lt;left val=&quot;168&quot; /&gt;&lt;top val=&quot;51&quot; /&gt;&lt;width val=&quot;947&quot; /&gt;&lt;height val=&quot;633&quot; /&gt;&lt;hasText val=&quot;1&quot; /&gt;&lt;/Image&gt;&lt;/ThreeDShapeInfo&gt;"/>
</p:tagLst>
</file>

<file path=ppt/tags/tag64.xml><?xml version="1.0" encoding="utf-8"?>
<p:tagLst xmlns:p="http://schemas.openxmlformats.org/presentationml/2006/main">
  <p:tag name="HTML_SHAPEINFO" val="&lt;SlideThumbPath val=&quot;SlideTemp.PNG&quot;/&gt;"/>
</p:tagLst>
</file>

<file path=ppt/tags/tag65.xml><?xml version="1.0" encoding="utf-8"?>
<p:tagLst xmlns:p="http://schemas.openxmlformats.org/presentationml/2006/main">
  <p:tag name="PRESENTER_SHAPEINFO" val="&lt;ThreeDShapeInfo&gt;&lt;uuid val=&quot;{2dbe0b4d-680d-4441-bfcd-814c0c442971}&quot; /&gt;&lt;isInvalidForFieldText val=&quot;0&quot; /&gt;&lt;Image&gt;&lt;filename val=&quot;C:\Connect\content\7\138673-1\input\breezo\data\asimages\{2dbe0b4d-680d-4441-bfcd-814c0c442971}.png&quot; /&gt;&lt;left val=&quot;48&quot; /&gt;&lt;top val=&quot;81&quot; /&gt;&lt;width val=&quot;1118&quot; /&gt;&lt;height val=&quot;507&quot; /&gt;&lt;hasText val=&quot;1&quot; /&gt;&lt;/Image&gt;&lt;/ThreeDShapeInfo&gt;"/>
  <p:tag name="PRESENTER_SHAPETEXTINFO" val="&lt;ShapeTextInfo&gt;&lt;TableIndex row=&quot;-1&quot; col=&quot;-1&quot;&gt;&lt;linesCount val=&quot;6&quot; /&gt;&lt;lineCharCount val=&quot;14&quot; /&gt;&lt;lineCharCount val=&quot;77&quot; /&gt;&lt;lineCharCount val=&quot;102&quot; /&gt;&lt;lineCharCount val=&quot;146&quot; /&gt;&lt;lineCharCount val=&quot;98&quot; /&gt;&lt;lineCharCount val=&quot;1&quot; /&gt;&lt;/TableIndex&gt;&lt;/ShapeTextInfo&gt;"/>
</p:tagLst>
</file>

<file path=ppt/tags/tag66.xml><?xml version="1.0" encoding="utf-8"?>
<p:tagLst xmlns:p="http://schemas.openxmlformats.org/presentationml/2006/main">
  <p:tag name="HTML_SHAPEINFO" val="&lt;SlideThumbPath val=&quot;SlideTemp.PNG&quot;/&gt;"/>
</p:tagLst>
</file>

<file path=ppt/tags/tag67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68.xml><?xml version="1.0" encoding="utf-8"?>
<p:tagLst xmlns:p="http://schemas.openxmlformats.org/presentationml/2006/main">
  <p:tag name="PRESENTER_SHAPEINFO" val="&lt;ThreeDShapeInfo&gt;&lt;uuid val=&quot;{437de6b5-14d6-404e-9287-60fd0c86670a}&quot; /&gt;&lt;isInvalidForFieldText val=&quot;0&quot; /&gt;&lt;Image&gt;&lt;filename val=&quot;C:\Connect\content\7\138673-1\input\breezo\data\asimages\{437de6b5-14d6-404e-9287-60fd0c86670a}.jpg&quot; /&gt;&lt;left val=&quot;22&quot; /&gt;&lt;top val=&quot;24&quot; /&gt;&lt;width val=&quot;1235&quot; /&gt;&lt;height val=&quot;673&quot; /&gt;&lt;hasText val=&quot;1&quot; /&gt;&lt;/Image&gt;&lt;/ThreeDShapeInfo&gt;"/>
</p:tagLst>
</file>

<file path=ppt/tags/tag69.xml><?xml version="1.0" encoding="utf-8"?>
<p:tagLst xmlns:p="http://schemas.openxmlformats.org/presentationml/2006/main">
  <p:tag name="PRESENTER_SHAPEINFO" val="&lt;ThreeDShapeInfo&gt;&lt;uuid val=&quot;{24b6fd31-6ad1-4c37-bc57-f0e29f55672f}&quot; /&gt;&lt;isInvalidForFieldText val=&quot;0&quot; /&gt;&lt;Image&gt;&lt;filename val=&quot;C:\Connect\content\7\138673-1\input\breezo\data\asimages\{24b6fd31-6ad1-4c37-bc57-f0e29f55672f}.png&quot; /&gt;&lt;left val=&quot;948&quot; /&gt;&lt;top val=&quot;641&quot; /&gt;&lt;width val=&quot;287&quot; /&gt;&lt;height val=&quot;37&quot; /&gt;&lt;hasText val=&quot;1&quot; /&gt;&lt;/Image&gt;&lt;/ThreeDShapeInfo&gt;"/>
  <p:tag name="PRESENTER_SHAPETEXTINFO" val="&lt;ShapeTextInfo&gt;&lt;TableIndex row=&quot;-1&quot; col=&quot;-1&quot;&gt;&lt;linesCount val=&quot;1&quot; /&gt;&lt;lineCharCount val=&quot;17&quot; /&gt;&lt;/TableIndex&gt;&lt;/ShapeTextInfo&gt;"/>
</p:tagLst>
</file>

<file path=ppt/tags/tag7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10&quot; /&gt;&lt;/TableIndex&gt;&lt;/ShapeTextInfo&gt;"/>
</p:tagLst>
</file>

<file path=ppt/tags/tag70.xml><?xml version="1.0" encoding="utf-8"?>
<p:tagLst xmlns:p="http://schemas.openxmlformats.org/presentationml/2006/main">
  <p:tag name="HTML_SHAPEINFO" val="&lt;SlideThumbPath val=&quot;SlideTemp.PNG&quot;/&gt;"/>
</p:tagLst>
</file>

<file path=ppt/tags/tag71.xml><?xml version="1.0" encoding="utf-8"?>
<p:tagLst xmlns:p="http://schemas.openxmlformats.org/presentationml/2006/main">
  <p:tag name="AS_NET" val="4.0.30319.42000"/>
  <p:tag name="AS_OS" val="Microsoft Windows NT 6.2.9200.0"/>
  <p:tag name="AS_RELEASE_DATE" val="2019.07.14"/>
  <p:tag name="AS_TITLE" val="Aspose.Slides for .NET 4.0"/>
  <p:tag name="AS_VERSION" val="19.7"/>
</p:tagLst>
</file>

<file path=ppt/tags/tag8.xml><?xml version="1.0" encoding="utf-8"?>
<p:tagLst xmlns:p="http://schemas.openxmlformats.org/presentationml/2006/main">
  <p:tag name="PRESENTER_SHAPETEXTINFO" val="&lt;ShapeTextInfo&gt;&lt;TableIndex row=&quot;-1&quot; col=&quot;-1&quot;&gt;&lt;linesCount val=&quot;0&quot; /&gt;&lt;/TableIndex&gt;&lt;/ShapeTextInfo&gt;"/>
</p:tagLst>
</file>

<file path=ppt/tags/tag9.xml><?xml version="1.0" encoding="utf-8"?>
<p:tagLst xmlns:p="http://schemas.openxmlformats.org/presentationml/2006/main">
  <p:tag name="PRESENTER_SHAPETEXTINFO" val="&lt;ShapeTextInfo&gt;&lt;TableIndex row=&quot;-1&quot; col=&quot;-1&quot;&gt;&lt;linesCount val=&quot;1&quot; /&gt;&lt;lineCharCount val=&quot;3&quot; /&gt;&lt;/TableIndex&gt;&lt;/ShapeTextInfo&gt;"/>
</p:tagLst>
</file>

<file path=ppt/theme/theme1.xml><?xml version="1.0" encoding="utf-8"?>
<a:theme xmlns:r="http://schemas.openxmlformats.org/officeDocument/2006/relationships"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TM03457444[[fn=Basis]]</Template>
  <Company/>
  <PresentationFormat>Custom</PresentationFormat>
  <Paragraphs>66</Paragraphs>
  <Slides>26</Slides>
  <Notes>0</Notes>
  <TotalTime>766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30">
      <vt:lpstr>Arial</vt:lpstr>
      <vt:lpstr>Corbel</vt:lpstr>
      <vt:lpstr>Harlow Solid Italic</vt:lpstr>
      <vt:lpstr>Basis</vt:lpstr>
      <vt:lpstr>PowerPoint Presentation</vt:lpstr>
      <vt:lpstr>Sodium Glucose Cotransporter 2 Inhibitors and Their Influence on the Renin-Angiotensin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19.0700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Hi</dc:creator>
  <cp:lastModifiedBy>test</cp:lastModifiedBy>
  <cp:revision>20</cp:revision>
  <dcterms:created xsi:type="dcterms:W3CDTF">2020-10-22T06:46:56Z</dcterms:created>
  <dcterms:modified xsi:type="dcterms:W3CDTF">2020-10-26T09:19:43Z</dcterms:modified>
</cp:coreProperties>
</file>