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7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14" r:id="rId1"/>
  </p:sldMasterIdLst>
  <p:handoutMasterIdLst>
    <p:handoutMasterId r:id="rId2"/>
  </p:handoutMasterIdLst>
  <p:sldIdLst>
    <p:sldId id="268" r:id="rId3"/>
    <p:sldId id="270" r:id="rId4"/>
    <p:sldId id="271" r:id="rId5"/>
    <p:sldId id="269" r:id="rId6"/>
    <p:sldId id="257" r:id="rId7"/>
    <p:sldId id="264" r:id="rId8"/>
    <p:sldId id="273" r:id="rId9"/>
    <p:sldId id="261" r:id="rId10"/>
    <p:sldId id="262" r:id="rId11"/>
    <p:sldId id="258" r:id="rId12"/>
    <p:sldId id="259" r:id="rId13"/>
    <p:sldId id="265" r:id="rId14"/>
    <p:sldId id="272" r:id="rId15"/>
    <p:sldId id="266" r:id="rId16"/>
    <p:sldId id="267" r:id="rId17"/>
    <p:sldId id="260" r:id="rId18"/>
    <p:sldId id="263" r:id="rId19"/>
    <p:sldId id="274" r:id="rId20"/>
  </p:sldIdLst>
  <p:sldSz cx="12192000" cy="6858000"/>
  <p:notesSz cx="6669088" cy="9928225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>
        <p:scale>
          <a:sx n="60" d="100"/>
          <a:sy n="60" d="100"/>
        </p:scale>
        <p:origin x="-7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handoutMaster" Target="handoutMasters/handoutMaster1.xml" /><Relationship Id="rId20" Type="http://schemas.openxmlformats.org/officeDocument/2006/relationships/slide" Target="slides/slide18.xml" /><Relationship Id="rId21" Type="http://schemas.openxmlformats.org/officeDocument/2006/relationships/tags" Target="tags/tag65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F8068-4A83-4C02-9242-E73E0474B0F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8DC76-3D19-4F2E-994E-E1F5230E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3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 flipH="1">
            <a:off x="4456113" y="31750"/>
            <a:ext cx="0" cy="1588"/>
          </a:xfrm>
          <a:custGeom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</a:ln>
        </p:spPr>
        <p:txBody>
          <a:bodyPr/>
          <a:lstStyle/>
          <a:p/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/>
            <a:lstStyle/>
            <a:p/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06162"/>
      </p:ext>
    </p:extLst>
  </p:cSld>
  <p:clrMapOvr>
    <a:masterClrMapping/>
  </p:clrMapOvr>
  <p:transition/>
  <p:timing/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28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 flipH="1"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8319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94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/>
        </p:txBody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/>
            <a:lstStyle/>
            <a:p/>
          </p:txBody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ct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19095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289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29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3790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88854"/>
      </p:ext>
    </p:extLst>
  </p:cSld>
  <p:clrMapOvr>
    <a:masterClrMapping/>
  </p:clrMapOvr>
  <p:transition/>
  <p:timing/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txBody>
          <a:bodyPr/>
          <a:lstStyle/>
          <a:p/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7262"/>
      </p:ext>
    </p:extLst>
  </p:cSld>
  <p:clrMapOvr>
    <a:masterClrMapping/>
  </p:clrMapOvr>
  <p:transition/>
  <p:timing/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txBody>
          <a:bodyPr/>
          <a:lstStyle/>
          <a:p/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4519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6.xml" /><Relationship Id="rId13" Type="http://schemas.openxmlformats.org/officeDocument/2006/relationships/tags" Target="../tags/tag7.xml" /><Relationship Id="rId14" Type="http://schemas.openxmlformats.org/officeDocument/2006/relationships/tags" Target="../tags/tag8.xml" /><Relationship Id="rId15" Type="http://schemas.openxmlformats.org/officeDocument/2006/relationships/tags" Target="../tags/tag9.xml" /><Relationship Id="rId16" Type="http://schemas.openxmlformats.org/officeDocument/2006/relationships/tags" Target="../tags/tag10.xml" /><Relationship Id="rId17" Type="http://schemas.openxmlformats.org/officeDocument/2006/relationships/tags" Target="../tags/tag11.xml" /><Relationship Id="rId18" Type="http://schemas.openxmlformats.org/officeDocument/2006/relationships/tags" Target="../tags/tag12.xml" /><Relationship Id="rId19" Type="http://schemas.openxmlformats.org/officeDocument/2006/relationships/tags" Target="../tags/tag13.xml" /><Relationship Id="rId2" Type="http://schemas.openxmlformats.org/officeDocument/2006/relationships/slideLayout" Target="../slideLayouts/slideLayout2.xml" /><Relationship Id="rId20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 title="Feathers"/>
          <p:cNvGrpSpPr/>
          <p:nvPr>
            <p:custDataLst>
              <p:tags r:id="rId12"/>
            </p:custDataLst>
          </p:nvPr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400714" y="362425"/>
              <a:ext cx="2218442" cy="6204388"/>
            </a:xfrm>
            <a:custGeom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3" name="Freeform 15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>
              <a:off x="1133752" y="1810138"/>
              <a:ext cx="2762941" cy="4746626"/>
            </a:xfrm>
            <a:custGeom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93E71C0-17FD-4489-AE0F-A35D0FD69EB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C4D827F-49EC-483D-882D-639882B5DA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15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iming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4.xml" /><Relationship Id="rId3" Type="http://schemas.openxmlformats.org/officeDocument/2006/relationships/tags" Target="../tags/tag15.xml" /><Relationship Id="rId4" Type="http://schemas.openxmlformats.org/officeDocument/2006/relationships/tags" Target="../tags/tag16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9.xml" /><Relationship Id="rId3" Type="http://schemas.openxmlformats.org/officeDocument/2006/relationships/tags" Target="../tags/tag40.xml" /><Relationship Id="rId4" Type="http://schemas.openxmlformats.org/officeDocument/2006/relationships/tags" Target="../tags/tag4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2.xml" /><Relationship Id="rId3" Type="http://schemas.openxmlformats.org/officeDocument/2006/relationships/tags" Target="../tags/tag43.xml" /><Relationship Id="rId4" Type="http://schemas.openxmlformats.org/officeDocument/2006/relationships/tags" Target="../tags/tag44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5.xml" /><Relationship Id="rId3" Type="http://schemas.openxmlformats.org/officeDocument/2006/relationships/tags" Target="../tags/tag46.xml" /><Relationship Id="rId4" Type="http://schemas.openxmlformats.org/officeDocument/2006/relationships/tags" Target="../tags/tag47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8.xml" /><Relationship Id="rId3" Type="http://schemas.openxmlformats.org/officeDocument/2006/relationships/tags" Target="../tags/tag49.xml" /><Relationship Id="rId4" Type="http://schemas.openxmlformats.org/officeDocument/2006/relationships/tags" Target="../tags/tag50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1.xml" /><Relationship Id="rId3" Type="http://schemas.openxmlformats.org/officeDocument/2006/relationships/tags" Target="../tags/tag52.xml" /><Relationship Id="rId4" Type="http://schemas.openxmlformats.org/officeDocument/2006/relationships/tags" Target="../tags/tag5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4.xml" /><Relationship Id="rId3" Type="http://schemas.openxmlformats.org/officeDocument/2006/relationships/tags" Target="../tags/tag55.xml" /><Relationship Id="rId4" Type="http://schemas.openxmlformats.org/officeDocument/2006/relationships/tags" Target="../tags/tag56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7.xml" /><Relationship Id="rId3" Type="http://schemas.openxmlformats.org/officeDocument/2006/relationships/tags" Target="../tags/tag58.xml" /><Relationship Id="rId4" Type="http://schemas.openxmlformats.org/officeDocument/2006/relationships/tags" Target="../tags/tag59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0.xml" /><Relationship Id="rId3" Type="http://schemas.openxmlformats.org/officeDocument/2006/relationships/tags" Target="../tags/tag61.xml" /><Relationship Id="rId4" Type="http://schemas.openxmlformats.org/officeDocument/2006/relationships/tags" Target="../tags/tag6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Relationship Id="rId3" Type="http://schemas.openxmlformats.org/officeDocument/2006/relationships/tags" Target="../tags/tag63.xml" /><Relationship Id="rId4" Type="http://schemas.openxmlformats.org/officeDocument/2006/relationships/tags" Target="../tags/tag6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Relationship Id="rId3" Type="http://schemas.openxmlformats.org/officeDocument/2006/relationships/tags" Target="../tags/tag17.xml" /><Relationship Id="rId4" Type="http://schemas.openxmlformats.org/officeDocument/2006/relationships/tags" Target="../tags/tag18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9.xml" /><Relationship Id="rId3" Type="http://schemas.openxmlformats.org/officeDocument/2006/relationships/tags" Target="../tags/tag20.xml" /><Relationship Id="rId4" Type="http://schemas.openxmlformats.org/officeDocument/2006/relationships/tags" Target="../tags/tag2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2.xml" /><Relationship Id="rId3" Type="http://schemas.openxmlformats.org/officeDocument/2006/relationships/tags" Target="../tags/tag23.xml" /><Relationship Id="rId4" Type="http://schemas.openxmlformats.org/officeDocument/2006/relationships/tags" Target="../tags/tag2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5.xml" /><Relationship Id="rId3" Type="http://schemas.openxmlformats.org/officeDocument/2006/relationships/tags" Target="../tags/tag26.xml" /><Relationship Id="rId4" Type="http://schemas.openxmlformats.org/officeDocument/2006/relationships/tags" Target="../tags/tag2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8.xml" /><Relationship Id="rId3" Type="http://schemas.openxmlformats.org/officeDocument/2006/relationships/tags" Target="../tags/tag29.xml" /><Relationship Id="rId4" Type="http://schemas.openxmlformats.org/officeDocument/2006/relationships/tags" Target="../tags/tag30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tags" Target="../tags/tag31.xml" /><Relationship Id="rId4" Type="http://schemas.openxmlformats.org/officeDocument/2006/relationships/tags" Target="../tags/tag3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3.xml" /><Relationship Id="rId3" Type="http://schemas.openxmlformats.org/officeDocument/2006/relationships/tags" Target="../tags/tag34.xml" /><Relationship Id="rId4" Type="http://schemas.openxmlformats.org/officeDocument/2006/relationships/tags" Target="../tags/tag35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6.xml" /><Relationship Id="rId3" Type="http://schemas.openxmlformats.org/officeDocument/2006/relationships/tags" Target="../tags/tag37.xml" /><Relationship Id="rId4" Type="http://schemas.openxmlformats.org/officeDocument/2006/relationships/tags" Target="../tags/tag38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Introduction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The importance of renin and RAS in the pathogenesis of </a:t>
            </a:r>
            <a:r>
              <a:rPr lang="en-US" sz="3200"/>
              <a:t>Cardiovascular</a:t>
            </a:r>
            <a:r>
              <a:rPr lang="en-US" sz="3200" smtClean="0"/>
              <a:t> disease was only fully realized in the 1970</a:t>
            </a:r>
          </a:p>
          <a:p>
            <a:r>
              <a:rPr lang="en-US" sz="3200" smtClean="0"/>
              <a:t>Increasing evidence indicate that PA prevalence is 5 to 10% </a:t>
            </a:r>
          </a:p>
          <a:p>
            <a:r>
              <a:rPr lang="en-US" sz="3200" smtClean="0"/>
              <a:t>To select physiologically individualized therapy for resistant hypertension 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275280282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Normal values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Normal PRA is 1 to 4 ng/ml/per hours </a:t>
            </a:r>
          </a:p>
          <a:p>
            <a:r>
              <a:rPr lang="en-US" sz="3600" smtClean="0"/>
              <a:t>Active renin concentrations are 8 to 35 mu/L</a:t>
            </a:r>
          </a:p>
          <a:p>
            <a:endParaRPr lang="en-US" sz="3600" smtClean="0"/>
          </a:p>
          <a:p>
            <a:pPr marL="0" indent="0" algn="ctr">
              <a:buNone/>
            </a:pP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depends on Na diet 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87288881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Control of renin secretion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Angiotensin II </a:t>
            </a:r>
          </a:p>
          <a:p>
            <a:r>
              <a:rPr lang="en-US" sz="3200" smtClean="0"/>
              <a:t>Sodium intake </a:t>
            </a:r>
          </a:p>
          <a:p>
            <a:endParaRPr lang="en-US" sz="32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598847537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Factors that affect renin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933700" y="2221424"/>
            <a:ext cx="8770571" cy="3651504"/>
          </a:xfrm>
        </p:spPr>
        <p:txBody>
          <a:bodyPr>
            <a:noAutofit/>
          </a:bodyPr>
          <a:lstStyle/>
          <a:p>
            <a:r>
              <a:rPr lang="en-US" sz="2400" smtClean="0"/>
              <a:t>Sodium intake </a:t>
            </a:r>
          </a:p>
          <a:p>
            <a:r>
              <a:rPr lang="en-US" sz="2400" smtClean="0"/>
              <a:t>Age </a:t>
            </a:r>
          </a:p>
          <a:p>
            <a:r>
              <a:rPr lang="en-US" sz="2400" smtClean="0"/>
              <a:t>Gender </a:t>
            </a:r>
          </a:p>
          <a:p>
            <a:r>
              <a:rPr lang="en-US" sz="2400" smtClean="0"/>
              <a:t>Menstrual phase and pregnancy </a:t>
            </a:r>
          </a:p>
          <a:p>
            <a:r>
              <a:rPr lang="en-US" sz="2400" smtClean="0"/>
              <a:t>Time of day </a:t>
            </a:r>
          </a:p>
          <a:p>
            <a:r>
              <a:rPr lang="en-US" sz="2400" smtClean="0"/>
              <a:t>Posture </a:t>
            </a:r>
          </a:p>
          <a:p>
            <a:r>
              <a:rPr lang="en-US" sz="2400" smtClean="0"/>
              <a:t>Medication</a:t>
            </a:r>
          </a:p>
          <a:p>
            <a:r>
              <a:rPr lang="en-US" sz="2400" smtClean="0"/>
              <a:t>CKD</a:t>
            </a:r>
          </a:p>
          <a:p>
            <a:r>
              <a:rPr lang="en-US" sz="2400" smtClean="0"/>
              <a:t>Race </a:t>
            </a:r>
            <a:endParaRPr lang="en-US" sz="24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344917015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Drugs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l-GR" sz="2800" smtClean="0"/>
              <a:t>Β</a:t>
            </a:r>
            <a:r>
              <a:rPr lang="en-US" sz="2800" smtClean="0"/>
              <a:t> – blockers and clonidine can rise the ARR</a:t>
            </a:r>
          </a:p>
          <a:p>
            <a:r>
              <a:rPr lang="en-US" sz="2800" smtClean="0"/>
              <a:t>Diuretics, ACE- IS, dihydropyridins CCBS and ARBS reduce the ARR</a:t>
            </a:r>
          </a:p>
          <a:p>
            <a:r>
              <a:rPr lang="en-US" sz="2800" smtClean="0"/>
              <a:t>Few data are available on </a:t>
            </a:r>
            <a:r>
              <a:rPr lang="el-GR" sz="2800" smtClean="0"/>
              <a:t>α</a:t>
            </a:r>
            <a:r>
              <a:rPr lang="en-US" sz="2800" smtClean="0"/>
              <a:t> – blockers </a:t>
            </a:r>
          </a:p>
          <a:p>
            <a:endParaRPr lang="en-US" sz="2800" smtClean="0"/>
          </a:p>
          <a:p>
            <a:pPr marL="0" indent="0" algn="ctr">
              <a:buNone/>
            </a:pPr>
            <a:r>
              <a:rPr lang="en-US" sz="2800" b="1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Prazocin and doxazosin do not appear to have a significant effect on ARS 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73785665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Interpretation in adrenal disease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895313" y="2129061"/>
            <a:ext cx="8770571" cy="3651504"/>
          </a:xfrm>
        </p:spPr>
        <p:txBody>
          <a:bodyPr>
            <a:noAutofit/>
          </a:bodyPr>
          <a:lstStyle/>
          <a:p>
            <a:r>
              <a:rPr lang="en-US" sz="1800" smtClean="0"/>
              <a:t>Low renin level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Primary aldosteronism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Patients with 11 beta or 17 alpha hydroxylase deficiency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Primary glucocorticoid resistance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Patients with DOC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Ectopic ACTH syndrome </a:t>
            </a:r>
          </a:p>
          <a:p>
            <a:r>
              <a:rPr lang="en-US" sz="1800" smtClean="0"/>
              <a:t>Normal renin level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Secondary adrenal insufficiency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Cushing's syndrome </a:t>
            </a:r>
          </a:p>
          <a:p>
            <a:r>
              <a:rPr lang="en-US" sz="1800" smtClean="0"/>
              <a:t>High renin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Primary adrenal insufficiency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smtClean="0"/>
              <a:t>Congenital adrenal hyperplasia </a:t>
            </a:r>
            <a:endParaRPr lang="en-US" sz="16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211062838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Interpretation in non adrenal condition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55829" y="2129061"/>
            <a:ext cx="8770571" cy="3651504"/>
          </a:xfrm>
        </p:spPr>
        <p:txBody>
          <a:bodyPr>
            <a:noAutofit/>
          </a:bodyPr>
          <a:lstStyle/>
          <a:p>
            <a:r>
              <a:rPr lang="en-US" smtClean="0"/>
              <a:t>Low renin level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Liddle's syndrome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Deficiency of 11 </a:t>
            </a:r>
            <a:r>
              <a:rPr lang="el-GR" smtClean="0"/>
              <a:t>β</a:t>
            </a:r>
            <a:r>
              <a:rPr lang="en-US" smtClean="0"/>
              <a:t> – </a:t>
            </a:r>
            <a:r>
              <a:rPr lang="en-US" err="1"/>
              <a:t>hydroxysteroid </a:t>
            </a:r>
            <a:r>
              <a:rPr lang="en-US" smtClean="0"/>
              <a:t>dehydrogenase type 2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Mutations of the MR gene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Familial hyperkalemic hypertension </a:t>
            </a:r>
          </a:p>
          <a:p>
            <a:r>
              <a:rPr lang="en-US" smtClean="0"/>
              <a:t>High renin level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Reno vascular hypertension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err="1" smtClean="0"/>
              <a:t>Pseudohypoaldosteronism type 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Malignant hypertension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Bartter and Gitelman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Heart failure, hepatic cirrhosis, nephrotic syndrome 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655558987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Inhibition of renin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sz="3200" smtClean="0"/>
          </a:p>
          <a:p>
            <a:r>
              <a:rPr lang="en-US" sz="3200" smtClean="0"/>
              <a:t>Peptide analogues of angiotensinogen </a:t>
            </a:r>
          </a:p>
          <a:p>
            <a:r>
              <a:rPr lang="en-US" sz="3200" err="1" smtClean="0"/>
              <a:t>Peptidomimetic compounds </a:t>
            </a:r>
          </a:p>
          <a:p>
            <a:r>
              <a:rPr lang="en-US" sz="3200" smtClean="0"/>
              <a:t>Non-peptide like compounds </a:t>
            </a:r>
            <a:r>
              <a:rPr lang="en-US" sz="3200"/>
              <a:t> </a:t>
            </a:r>
            <a:endParaRPr lang="en-US" sz="3200" smtClean="0"/>
          </a:p>
          <a:p>
            <a:pPr marL="1371600" lvl="3" indent="0">
              <a:buNone/>
            </a:pPr>
            <a:r>
              <a:rPr lang="en-US" sz="440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Aliskiren</a:t>
            </a:r>
            <a:endParaRPr lang="en-US" sz="44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37686924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Pro-renin receptor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A single transmembrane receptor (350 amino acid) </a:t>
            </a:r>
          </a:p>
          <a:p>
            <a:r>
              <a:rPr lang="en-US" sz="2800" smtClean="0"/>
              <a:t>Receptor for both pro-renin and renin </a:t>
            </a:r>
          </a:p>
          <a:p>
            <a:r>
              <a:rPr lang="en-US" sz="2800" smtClean="0"/>
              <a:t>It causes a fourfold increase in renin ability </a:t>
            </a:r>
          </a:p>
          <a:p>
            <a:r>
              <a:rPr lang="en-US" sz="2800" smtClean="0"/>
              <a:t>Binding pro-renin to PRR causes conformational change </a:t>
            </a:r>
          </a:p>
          <a:p>
            <a:r>
              <a:rPr lang="en-US" sz="2800" smtClean="0"/>
              <a:t>Activates various signaling pathways </a:t>
            </a:r>
          </a:p>
          <a:p>
            <a:r>
              <a:rPr lang="en-US" sz="2800" smtClean="0"/>
              <a:t>It helps to localize the action of renin and pro-renin to the cell surface </a:t>
            </a:r>
            <a:endParaRPr lang="en-US" sz="28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24579301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04" y="1369645"/>
            <a:ext cx="9008426" cy="45042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13425961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31736" y="0"/>
            <a:ext cx="8950271" cy="6858000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15470880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History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err="1"/>
              <a:t>Tigerstedt : </a:t>
            </a:r>
            <a:r>
              <a:rPr lang="en-US" sz="3600" smtClean="0"/>
              <a:t>1898 </a:t>
            </a:r>
          </a:p>
          <a:p>
            <a:r>
              <a:rPr lang="en-US" sz="3600" err="1" smtClean="0"/>
              <a:t>Goldbladd: 1935 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7634621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Renin and pro-renin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Human renin gene spans 11. 7kb DNA and consists of 10 exons, it is located within q32 band of chromosome 1 </a:t>
            </a:r>
          </a:p>
          <a:p>
            <a:r>
              <a:rPr lang="en-US" sz="2800" smtClean="0"/>
              <a:t>Renin is synthesized as a pro-renin, with a 43 KD polypeptide and several KD of oligosaccharide side chains </a:t>
            </a:r>
          </a:p>
          <a:p>
            <a:r>
              <a:rPr lang="en-US" sz="2800" smtClean="0"/>
              <a:t>Pro-renin secreted rapidly and intact </a:t>
            </a:r>
          </a:p>
          <a:p>
            <a:r>
              <a:rPr lang="en-US" sz="2800" smtClean="0"/>
              <a:t>Packaged into immature granules and processed into renin</a:t>
            </a:r>
          </a:p>
          <a:p>
            <a:endParaRPr lang="en-US" sz="2800" smtClean="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29577012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Renin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Aspartic protease is synthesized as the inactive zymogen pro-renin </a:t>
            </a:r>
          </a:p>
          <a:p>
            <a:r>
              <a:rPr lang="en-US" sz="2800" smtClean="0"/>
              <a:t>Renal JG cells are the only known site of production for renin </a:t>
            </a:r>
          </a:p>
          <a:p>
            <a:r>
              <a:rPr lang="en-US" sz="2800" smtClean="0"/>
              <a:t>Consists of two homologous lopes with a cliff in between that Contains two active site catalytic aspartic residues </a:t>
            </a:r>
          </a:p>
          <a:p>
            <a:r>
              <a:rPr lang="en-US" sz="2800" smtClean="0"/>
              <a:t>Renin as highly specific and only cleaves angiotensinogen </a:t>
            </a:r>
            <a:endParaRPr lang="en-US" sz="28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419140875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Angiotensinogen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It synthesized mainly by liver (452 amino acid)  </a:t>
            </a:r>
          </a:p>
          <a:p>
            <a:r>
              <a:rPr lang="en-US" sz="2800" smtClean="0"/>
              <a:t>Concentrations are increased during pregnancy, glucocorticoid excess and estrogen </a:t>
            </a:r>
          </a:p>
          <a:p>
            <a:r>
              <a:rPr lang="en-US" sz="2800" smtClean="0"/>
              <a:t>Concentration are decreased in liver disease and high renin concentration </a:t>
            </a:r>
          </a:p>
          <a:p>
            <a:endParaRPr lang="en-US" sz="28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20485305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996" y="27121"/>
            <a:ext cx="7942882" cy="6830879"/>
          </a:xfr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47790524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Pro-renin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00760" y="2438400"/>
            <a:ext cx="9503512" cy="3651504"/>
          </a:xfrm>
        </p:spPr>
        <p:txBody>
          <a:bodyPr>
            <a:noAutofit/>
          </a:bodyPr>
          <a:lstStyle/>
          <a:p>
            <a:r>
              <a:rPr lang="en-US" sz="2400" smtClean="0"/>
              <a:t>It is a 43 KD polypeptide and several KD of oligosaccharide side chains </a:t>
            </a:r>
          </a:p>
          <a:p>
            <a:r>
              <a:rPr lang="en-US" sz="2400" smtClean="0"/>
              <a:t>It is produced by kidney and a number of extra renal tissues </a:t>
            </a:r>
          </a:p>
          <a:p>
            <a:r>
              <a:rPr lang="en-US" sz="2400" smtClean="0"/>
              <a:t>Plasma concertation of pro-renin are 10 fold higher than renin </a:t>
            </a:r>
          </a:p>
          <a:p>
            <a:r>
              <a:rPr lang="en-US" sz="2400" smtClean="0"/>
              <a:t>More than 98% of it is in a closed conformation in which pro-segment masks the active site </a:t>
            </a:r>
          </a:p>
          <a:p>
            <a:r>
              <a:rPr lang="en-US" sz="2400" smtClean="0"/>
              <a:t>Pro-renin account for up to 90 percent of circulating renin </a:t>
            </a:r>
            <a:endParaRPr lang="fa-IR" sz="2400" smtClean="0"/>
          </a:p>
          <a:p>
            <a:r>
              <a:rPr lang="en-US" sz="2400" smtClean="0"/>
              <a:t>It is elevated in diabetic patients </a:t>
            </a:r>
          </a:p>
          <a:p>
            <a:endParaRPr lang="en-US" sz="2400" smtClean="0"/>
          </a:p>
          <a:p>
            <a:pPr marL="0" indent="0" algn="ctr">
              <a:buNone/>
            </a:pPr>
            <a:r>
              <a:rPr lang="en-US" sz="2400" smtClean="0">
                <a:solidFill>
                  <a:srgbClr val="FF0000"/>
                </a:solidFill>
              </a:rPr>
              <a:t>Pro-renin can be activated at a low T, PH and binding to its receptor </a:t>
            </a:r>
            <a:endParaRPr lang="en-US" sz="2400">
              <a:solidFill>
                <a:srgbClr val="FF0000"/>
              </a:solidFill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51935527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Measurement of renin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smtClean="0"/>
              <a:t>Direct plasma renin concentration </a:t>
            </a:r>
          </a:p>
          <a:p>
            <a:r>
              <a:rPr lang="en-US" sz="3200" smtClean="0"/>
              <a:t>Plasma renin activity </a:t>
            </a:r>
          </a:p>
          <a:p>
            <a:pPr marL="320040" lvl="1" indent="0">
              <a:buNone/>
            </a:pPr>
            <a:r>
              <a:rPr lang="en-US" sz="3000" smtClean="0"/>
              <a:t>	Angiotensinogen  -&gt; Ang II</a:t>
            </a:r>
          </a:p>
          <a:p>
            <a:pPr marL="320040" lvl="1" indent="0">
              <a:buNone/>
            </a:pPr>
            <a:r>
              <a:rPr lang="en-US" sz="3000" smtClean="0"/>
              <a:t>	Expressed as ng/ml/h </a:t>
            </a:r>
          </a:p>
          <a:p>
            <a:endParaRPr lang="en-US" sz="3200" smtClean="0"/>
          </a:p>
          <a:p>
            <a:pPr marL="0" indent="0" algn="ctr">
              <a:buNone/>
            </a:pPr>
            <a:r>
              <a:rPr lang="en-US" sz="3200" b="1" smtClean="0">
                <a:solidFill>
                  <a:srgbClr val="FF0000"/>
                </a:solidFill>
              </a:rPr>
              <a:t>Which one is better ? -&gt; </a:t>
            </a:r>
            <a:r>
              <a:rPr lang="en-US" sz="3200"/>
              <a:t>a</a:t>
            </a:r>
            <a:r>
              <a:rPr lang="en-US" sz="3200" smtClean="0"/>
              <a:t>ngiotensinogen</a:t>
            </a:r>
          </a:p>
          <a:p>
            <a:pPr marL="0" indent="0" algn="ctr">
              <a:buNone/>
            </a:pPr>
            <a:r>
              <a:rPr lang="en-US" sz="3200" b="1">
                <a:solidFill>
                  <a:srgbClr val="FF0000"/>
                </a:solidFill>
              </a:rPr>
              <a:t>	</a:t>
            </a:r>
            <a:r>
              <a:rPr lang="en-US" sz="3200" b="1" smtClean="0">
                <a:solidFill>
                  <a:srgbClr val="FF0000"/>
                </a:solidFill>
              </a:rPr>
              <a:t>                                     -&gt;  </a:t>
            </a:r>
            <a:r>
              <a:rPr lang="en-US" sz="3200" err="1" smtClean="0"/>
              <a:t>chemiluminescencn</a:t>
            </a:r>
            <a:endParaRPr lang="en-US" sz="32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17602623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10.xml><?xml version="1.0" encoding="utf-8"?>
<p:tagLst xmlns:p="http://schemas.openxmlformats.org/presentationml/2006/main">
  <p:tag name="PRESENTER_SHAPETEXTINFO" val="&lt;ShapeTextInfo&gt;&lt;TableIndex row=&quot;-1&quot; col=&quot;-1&quot;&gt;&lt;linesCount val=&quot;5&quot; /&gt;&lt;lineCharCount val=&quot;24&quot; /&gt;&lt;lineCharCount val=&quot;13&quot; /&gt;&lt;lineCharCount val=&quot;12&quot; /&gt;&lt;lineCharCount val=&quot;13&quot; /&gt;&lt;lineCharCount val=&quot;11&quot; /&gt;&lt;/TableIndex&gt;&lt;/ShapeTextInfo&gt;"/>
</p:tagLst>
</file>

<file path=ppt/tags/tag11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12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14.xml><?xml version="1.0" encoding="utf-8"?>
<p:tagLst xmlns:p="http://schemas.openxmlformats.org/presentationml/2006/main">
  <p:tag name="PRESENTER_SHAPEINFO" val="&lt;ThreeDShapeInfo&gt;&lt;uuid val=&quot;{76520934-8042-4ed7-998b-39dc71459c52}&quot; /&gt;&lt;isInvalidForFieldText val=&quot;0&quot; /&gt;&lt;Image&gt;&lt;filename val=&quot;C:\Connect\content\7\138628-1\input\breezo\data\asimages\{76520934-8042-4ed7-998b-39dc71459c52}.png&quot; /&gt;&lt;left val=&quot;322&quot; /&gt;&lt;top val=&quot;78&quot; /&gt;&lt;width val=&quot;299&quot; /&gt;&lt;height val=&quot;44&quot; /&gt;&lt;hasText val=&quot;1&quot; /&gt;&lt;/Image&gt;&lt;/ThreeDShapeInfo&gt;"/>
  <p:tag name="PRESENTER_SHAPETEXTINFO" val="&lt;ShapeTextInfo&gt;&lt;TableIndex row=&quot;-1&quot; col=&quot;-1&quot;&gt;&lt;linesCount val=&quot;1&quot; /&gt;&lt;lineCharCount val=&quot;13&quot; /&gt;&lt;/TableIndex&gt;&lt;/ShapeTextInfo&gt;"/>
</p:tagLst>
</file>

<file path=ppt/tags/tag15.xml><?xml version="1.0" encoding="utf-8"?>
<p:tagLst xmlns:p="http://schemas.openxmlformats.org/presentationml/2006/main">
  <p:tag name="PRESENTER_SHAPEINFO" val="&lt;ThreeDShapeInfo&gt;&lt;uuid val=&quot;{d1e09209-29c3-456e-aaf1-3cbe7339e9b6}&quot; /&gt;&lt;isInvalidForFieldText val=&quot;0&quot; /&gt;&lt;Image&gt;&lt;filename val=&quot;C:\Connect\content\7\138628-1\input\breezo\data\asimages\{d1e09209-29c3-456e-aaf1-3cbe7339e9b6}.png&quot; /&gt;&lt;left val=&quot;317&quot; /&gt;&lt;top val=&quot;275&quot; /&gt;&lt;width val=&quot;896&quot; /&gt;&lt;height val=&quot;404&quot; /&gt;&lt;hasText val=&quot;1&quot; /&gt;&lt;/Image&gt;&lt;/ThreeDShapeInfo&gt;"/>
  <p:tag name="PRESENTER_SHAPETEXTINFO" val="&lt;ShapeTextInfo&gt;&lt;TableIndex row=&quot;-1&quot; col=&quot;-1&quot;&gt;&lt;linesCount val=&quot;3&quot; /&gt;&lt;lineCharCount val=&quot;114&quot; /&gt;&lt;lineCharCount val=&quot;61&quot; /&gt;&lt;lineCharCount val=&quot;76&quot; /&gt;&lt;/TableIndex&gt;&lt;/ShapeTextInfo&gt;"/>
</p:tagLst>
</file>

<file path=ppt/tags/tag16.xml><?xml version="1.0" encoding="utf-8"?>
<p:tagLst xmlns:p="http://schemas.openxmlformats.org/presentationml/2006/main">
  <p:tag name="HTML_SHAPEINFO" val="&lt;SlideThumbPath val=&quot;SlideTemp.PNG&quot;/&gt;"/>
</p:tagLst>
</file>

<file path=ppt/tags/tag17.xml><?xml version="1.0" encoding="utf-8"?>
<p:tagLst xmlns:p="http://schemas.openxmlformats.org/presentationml/2006/main">
  <p:tag name="PRESENTER_SHAPEINFO" val="&lt;ThreeDShapeInfo&gt;&lt;uuid val=&quot;{e4a8fd04-86fb-4d4f-8539-aa1d7e0db6a2}&quot; /&gt;&lt;isInvalidForFieldText val=&quot;0&quot; /&gt;&lt;Image&gt;&lt;filename val=&quot;C:\Connect\content\7\138628-1\input\breezo\data\asimages\{e4a8fd04-86fb-4d4f-8539-aa1d7e0db6a2}.png&quot; /&gt;&lt;left val=&quot;150&quot; /&gt;&lt;top val=&quot;0&quot; /&gt;&lt;width val=&quot;941&quot; /&gt;&lt;height val=&quot;720&quot; /&gt;&lt;hasText val=&quot;1&quot; /&gt;&lt;/Image&gt;&lt;/ThreeDShapeInfo&gt;"/>
</p:tagLst>
</file>

<file path=ppt/tags/tag18.xml><?xml version="1.0" encoding="utf-8"?>
<p:tagLst xmlns:p="http://schemas.openxmlformats.org/presentationml/2006/main">
  <p:tag name="HTML_SHAPEINFO" val="&lt;SlideThumbPath val=&quot;SlideTemp.PNG&quot;/&gt;"/>
</p:tagLst>
</file>

<file path=ppt/tags/tag19.xml><?xml version="1.0" encoding="utf-8"?>
<p:tagLst xmlns:p="http://schemas.openxmlformats.org/presentationml/2006/main">
  <p:tag name="PRESENTER_SHAPEINFO" val="&lt;ThreeDShapeInfo&gt;&lt;uuid val=&quot;{b056874b-e863-436a-bee0-04551ce05330}&quot; /&gt;&lt;isInvalidForFieldText val=&quot;0&quot; /&gt;&lt;Image&gt;&lt;filename val=&quot;C:\Connect\content\7\138628-1\input\breezo\data\asimages\{b056874b-e863-436a-bee0-04551ce05330}.png&quot; /&gt;&lt;left val=&quot;322&quot; /&gt;&lt;top val=&quot;78&quot; /&gt;&lt;width val=&quot;179&quot; /&gt;&lt;height val=&quot;56&quot; /&gt;&lt;hasText val=&quot;1&quot; /&gt;&lt;/Image&gt;&lt;/ThreeDShapeInfo&gt;"/>
  <p:tag name="PRESENTER_SHAPETEXTINFO" val="&lt;ShapeTextInfo&gt;&lt;TableIndex row=&quot;-1&quot; col=&quot;-1&quot;&gt;&lt;linesCount val=&quot;1&quot; /&gt;&lt;lineCharCount val=&quot;8&quot; /&gt;&lt;/TableIndex&gt;&lt;/ShapeTextInfo&gt;"/>
</p:tagLst>
</file>

<file path=ppt/tags/tag2.xml><?xml version="1.0" encoding="utf-8"?>
<p:tagLst xmlns:p="http://schemas.openxmlformats.org/presentationml/2006/main">
  <p:tag name="PRESENTER_SHAPETEXTINFO" val="&lt;ShapeTextInfo&gt;&lt;TableIndex row=&quot;-1&quot; col=&quot;-1&quot;&gt;&lt;linesCount val=&quot;5&quot; /&gt;&lt;lineCharCount val=&quot;24&quot; /&gt;&lt;lineCharCount val=&quot;13&quot; /&gt;&lt;lineCharCount val=&quot;12&quot; /&gt;&lt;lineCharCount val=&quot;13&quot; /&gt;&lt;lineCharCount val=&quot;11&quot; /&gt;&lt;/TableIndex&gt;&lt;/ShapeTextInfo&gt;"/>
</p:tagLst>
</file>

<file path=ppt/tags/tag20.xml><?xml version="1.0" encoding="utf-8"?>
<p:tagLst xmlns:p="http://schemas.openxmlformats.org/presentationml/2006/main">
  <p:tag name="PRESENTER_SHAPEINFO" val="&lt;ThreeDShapeInfo&gt;&lt;uuid val=&quot;{62be8ba6-93a8-4890-b2b7-74a8dc1db62b}&quot; /&gt;&lt;isInvalidForFieldText val=&quot;0&quot; /&gt;&lt;Image&gt;&lt;filename val=&quot;C:\Connect\content\7\138628-1\input\breezo\data\asimages\{62be8ba6-93a8-4890-b2b7-74a8dc1db62b}.png&quot; /&gt;&lt;left val=&quot;317&quot; /&gt;&lt;top val=&quot;277&quot; /&gt;&lt;width val=&quot;360&quot; /&gt;&lt;height val=&quot;111&quot; /&gt;&lt;hasText val=&quot;1&quot; /&gt;&lt;/Image&gt;&lt;/ThreeDShapeInfo&gt;"/>
  <p:tag name="PRESENTER_SHAPETEXTINFO" val="&lt;ShapeTextInfo&gt;&lt;TableIndex row=&quot;-1&quot; col=&quot;-1&quot;&gt;&lt;linesCount val=&quot;2&quot; /&gt;&lt;lineCharCount val=&quot;19&quot; /&gt;&lt;lineCharCount val=&quot;16&quot; /&gt;&lt;/TableIndex&gt;&lt;/ShapeTextInfo&gt;"/>
</p:tagLst>
</file>

<file path=ppt/tags/tag21.xml><?xml version="1.0" encoding="utf-8"?>
<p:tagLst xmlns:p="http://schemas.openxmlformats.org/presentationml/2006/main">
  <p:tag name="HTML_SHAPEINFO" val="&lt;SlideThumbPath val=&quot;SlideTemp.PNG&quot;/&gt;"/>
</p:tagLst>
</file>

<file path=ppt/tags/tag22.xml><?xml version="1.0" encoding="utf-8"?>
<p:tagLst xmlns:p="http://schemas.openxmlformats.org/presentationml/2006/main">
  <p:tag name="PRESENTER_SHAPEINFO" val="&lt;ThreeDShapeInfo&gt;&lt;uuid val=&quot;{59eabf9e-f256-4466-8b57-cc5243237d2c}&quot; /&gt;&lt;isInvalidForFieldText val=&quot;0&quot; /&gt;&lt;Image&gt;&lt;filename val=&quot;C:\Connect\content\7\138628-1\input\breezo\data\asimages\{59eabf9e-f256-4466-8b57-cc5243237d2c}.png&quot; /&gt;&lt;left val=&quot;321&quot; /&gt;&lt;top val=&quot;78&quot; /&gt;&lt;width val=&quot;512&quot; /&gt;&lt;height val=&quot;55&quot; /&gt;&lt;hasText val=&quot;1&quot; /&gt;&lt;/Image&gt;&lt;/ThreeDShapeInfo&gt;"/>
  <p:tag name="PRESENTER_SHAPETEXTINFO" val="&lt;ShapeTextInfo&gt;&lt;TableIndex row=&quot;-1&quot; col=&quot;-1&quot;&gt;&lt;linesCount val=&quot;1&quot; /&gt;&lt;lineCharCount val=&quot;20&quot; /&gt;&lt;/TableIndex&gt;&lt;/ShapeTextInfo&gt;"/>
</p:tagLst>
</file>

<file path=ppt/tags/tag23.xml><?xml version="1.0" encoding="utf-8"?>
<p:tagLst xmlns:p="http://schemas.openxmlformats.org/presentationml/2006/main">
  <p:tag name="PRESENTER_SHAPEINFO" val="&lt;ThreeDShapeInfo&gt;&lt;uuid val=&quot;{1fda7650-b298-42e2-ac02-d145d9f7cb54}&quot; /&gt;&lt;isInvalidForFieldText val=&quot;0&quot; /&gt;&lt;Image&gt;&lt;filename val=&quot;C:\Connect\content\7\138628-1\input\breezo\data\asimages\{1fda7650-b298-42e2-ac02-d145d9f7cb54}.png&quot; /&gt;&lt;left val=&quot;317&quot; /&gt;&lt;top val=&quot;273&quot; /&gt;&lt;width val=&quot;885&quot; /&gt;&lt;height val=&quot;412&quot; /&gt;&lt;hasText val=&quot;1&quot; /&gt;&lt;/Image&gt;&lt;/ThreeDShapeInfo&gt;"/>
  <p:tag name="PRESENTER_SHAPETEXTINFO" val="&lt;ShapeTextInfo&gt;&lt;TableIndex row=&quot;-1&quot; col=&quot;-1&quot;&gt;&lt;linesCount val=&quot;4&quot; /&gt;&lt;lineCharCount val=&quot;108&quot; /&gt;&lt;lineCharCount val=&quot;109&quot; /&gt;&lt;lineCharCount val=&quot;39&quot; /&gt;&lt;lineCharCount val=&quot;57&quot; /&gt;&lt;/TableIndex&gt;&lt;/ShapeTextInfo&gt;"/>
</p:tagLst>
</file>

<file path=ppt/tags/tag24.xml><?xml version="1.0" encoding="utf-8"?>
<p:tagLst xmlns:p="http://schemas.openxmlformats.org/presentationml/2006/main">
  <p:tag name="HTML_SHAPEINFO" val="&lt;SlideThumbPath val=&quot;SlideTemp.PNG&quot;/&gt;"/>
</p:tagLst>
</file>

<file path=ppt/tags/tag25.xml><?xml version="1.0" encoding="utf-8"?>
<p:tagLst xmlns:p="http://schemas.openxmlformats.org/presentationml/2006/main">
  <p:tag name="PRESENTER_SHAPEINFO" val="&lt;ThreeDShapeInfo&gt;&lt;uuid val=&quot;{f2cc7316-0008-410c-bf9c-91f8f41253eb}&quot; /&gt;&lt;isInvalidForFieldText val=&quot;0&quot; /&gt;&lt;Image&gt;&lt;filename val=&quot;C:\Connect\content\7\138628-1\input\breezo\data\asimages\{f2cc7316-0008-410c-bf9c-91f8f41253eb}.png&quot; /&gt;&lt;left val=&quot;321&quot; /&gt;&lt;top val=&quot;78&quot; /&gt;&lt;width val=&quot;147&quot; /&gt;&lt;height val=&quot;44&quot; /&gt;&lt;hasText val=&quot;1&quot; /&gt;&lt;/Image&gt;&lt;/ThreeDShapeInfo&gt;"/>
  <p:tag name="PRESENTER_SHAPETEXTINFO" val="&lt;ShapeTextInfo&gt;&lt;TableIndex row=&quot;-1&quot; col=&quot;-1&quot;&gt;&lt;linesCount val=&quot;1&quot; /&gt;&lt;lineCharCount val=&quot;5&quot; /&gt;&lt;/TableIndex&gt;&lt;/ShapeTextInfo&gt;"/>
</p:tagLst>
</file>

<file path=ppt/tags/tag26.xml><?xml version="1.0" encoding="utf-8"?>
<p:tagLst xmlns:p="http://schemas.openxmlformats.org/presentationml/2006/main">
  <p:tag name="PRESENTER_SHAPEINFO" val="&lt;ThreeDShapeInfo&gt;&lt;uuid val=&quot;{8f991555-8e17-4d8f-8a52-63d077406632}&quot; /&gt;&lt;isInvalidForFieldText val=&quot;0&quot; /&gt;&lt;Image&gt;&lt;filename val=&quot;C:\Connect\content\7\138628-1\input\breezo\data\asimages\{8f991555-8e17-4d8f-8a52-63d077406632}.png&quot; /&gt;&lt;left val=&quot;317&quot; /&gt;&lt;top val=&quot;274&quot; /&gt;&lt;width val=&quot;897&quot; /&gt;&lt;height val=&quot;368&quot; /&gt;&lt;hasText val=&quot;1&quot; /&gt;&lt;/Image&gt;&lt;/ThreeDShapeInfo&gt;"/>
  <p:tag name="PRESENTER_SHAPETEXTINFO" val="&lt;ShapeTextInfo&gt;&lt;TableIndex row=&quot;-1&quot; col=&quot;-1&quot;&gt;&lt;linesCount val=&quot;4&quot; /&gt;&lt;lineCharCount val=&quot;68&quot; /&gt;&lt;lineCharCount val=&quot;64&quot; /&gt;&lt;lineCharCount val=&quot;116&quot; /&gt;&lt;lineCharCount val=&quot;58&quot; /&gt;&lt;/TableIndex&gt;&lt;/ShapeTextInfo&gt;"/>
</p:tagLst>
</file>

<file path=ppt/tags/tag27.xml><?xml version="1.0" encoding="utf-8"?>
<p:tagLst xmlns:p="http://schemas.openxmlformats.org/presentationml/2006/main">
  <p:tag name="HTML_SHAPEINFO" val="&lt;SlideThumbPath val=&quot;SlideTemp.PNG&quot;/&gt;"/>
</p:tagLst>
</file>

<file path=ppt/tags/tag28.xml><?xml version="1.0" encoding="utf-8"?>
<p:tagLst xmlns:p="http://schemas.openxmlformats.org/presentationml/2006/main">
  <p:tag name="PRESENTER_SHAPEINFO" val="&lt;ThreeDShapeInfo&gt;&lt;uuid val=&quot;{0d62f209-67d1-4d99-8dd5-04ca68124d72}&quot; /&gt;&lt;isInvalidForFieldText val=&quot;0&quot; /&gt;&lt;Image&gt;&lt;filename val=&quot;C:\Connect\content\7\138628-1\input\breezo\data\asimages\{0d62f209-67d1-4d99-8dd5-04ca68124d72}.png&quot; /&gt;&lt;left val=&quot;317&quot; /&gt;&lt;top val=&quot;78&quot; /&gt;&lt;width val=&quot;435&quot; /&gt;&lt;height val=&quot;56&quot; /&gt;&lt;hasText val=&quot;1&quot; /&gt;&lt;/Image&gt;&lt;/ThreeDShapeInfo&gt;"/>
  <p:tag name="PRESENTER_SHAPETEXTINFO" val="&lt;ShapeTextInfo&gt;&lt;TableIndex row=&quot;-1&quot; col=&quot;-1&quot;&gt;&lt;linesCount val=&quot;1&quot; /&gt;&lt;lineCharCount val=&quot;16&quot; /&gt;&lt;/TableIndex&gt;&lt;/ShapeTextInfo&gt;"/>
</p:tagLst>
</file>

<file path=ppt/tags/tag29.xml><?xml version="1.0" encoding="utf-8"?>
<p:tagLst xmlns:p="http://schemas.openxmlformats.org/presentationml/2006/main">
  <p:tag name="PRESENTER_SHAPEINFO" val="&lt;ThreeDShapeInfo&gt;&lt;uuid val=&quot;{3e9a0c62-b34b-4a9e-b495-3875946d8e79}&quot; /&gt;&lt;isInvalidForFieldText val=&quot;0&quot; /&gt;&lt;Image&gt;&lt;filename val=&quot;C:\Connect\content\7\138628-1\input\breezo\data\asimages\{3e9a0c62-b34b-4a9e-b495-3875946d8e79}.png&quot; /&gt;&lt;left val=&quot;317&quot; /&gt;&lt;top val=&quot;273&quot; /&gt;&lt;width val=&quot;840&quot; /&gt;&lt;height val=&quot;251&quot; /&gt;&lt;hasText val=&quot;1&quot; /&gt;&lt;/Image&gt;&lt;/ThreeDShapeInfo&gt;"/>
  <p:tag name="PRESENTER_SHAPETEXTINFO" val="&lt;ShapeTextInfo&gt;&lt;TableIndex row=&quot;-1&quot; col=&quot;-1&quot;&gt;&lt;linesCount val=&quot;3&quot; /&gt;&lt;lineCharCount val=&quot;50&quot; /&gt;&lt;lineCharCount val=&quot;83&quot; /&gt;&lt;lineCharCount val=&quot;75&quot; /&gt;&lt;/TableIndex&gt;&lt;/ShapeTextInfo&gt;"/>
</p:tagLst>
</file>

<file path=ppt/tags/tag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30.xml><?xml version="1.0" encoding="utf-8"?>
<p:tagLst xmlns:p="http://schemas.openxmlformats.org/presentationml/2006/main">
  <p:tag name="HTML_SHAPEINFO" val="&lt;SlideThumbPath val=&quot;SlideTemp.PNG&quot;/&gt;"/>
</p:tagLst>
</file>

<file path=ppt/tags/tag31.xml><?xml version="1.0" encoding="utf-8"?>
<p:tagLst xmlns:p="http://schemas.openxmlformats.org/presentationml/2006/main">
  <p:tag name="PRESENTER_SHAPEINFO" val="&lt;ThreeDShapeInfo&gt;&lt;uuid val=&quot;{a3bd3243-a8d5-47c0-bf94-f74f03047fe2}&quot; /&gt;&lt;isInvalidForFieldText val=&quot;0&quot; /&gt;&lt;Image&gt;&lt;filename val=&quot;C:\Connect\content\7\138628-1\input\breezo\data\asimages\{a3bd3243-a8d5-47c0-bf94-f74f03047fe2}.jpg&quot; /&gt;&lt;left val=&quot;242&quot; /&gt;&lt;top val=&quot;2&quot; /&gt;&lt;width val=&quot;835&quot; /&gt;&lt;height val=&quot;717&quot; /&gt;&lt;hasText val=&quot;1&quot; /&gt;&lt;/Image&gt;&lt;/ThreeDShapeInfo&gt;"/>
</p:tagLst>
</file>

<file path=ppt/tags/tag32.xml><?xml version="1.0" encoding="utf-8"?>
<p:tagLst xmlns:p="http://schemas.openxmlformats.org/presentationml/2006/main">
  <p:tag name="HTML_SHAPEINFO" val="&lt;SlideThumbPath val=&quot;SlideTemp.PNG&quot;/&gt;"/>
</p:tagLst>
</file>

<file path=ppt/tags/tag33.xml><?xml version="1.0" encoding="utf-8"?>
<p:tagLst xmlns:p="http://schemas.openxmlformats.org/presentationml/2006/main">
  <p:tag name="PRESENTER_SHAPEINFO" val="&lt;ThreeDShapeInfo&gt;&lt;uuid val=&quot;{1687bd36-d5ec-4f6d-9dd3-d72dd3b75a8a}&quot; /&gt;&lt;isInvalidForFieldText val=&quot;0&quot; /&gt;&lt;Image&gt;&lt;filename val=&quot;C:\Connect\content\7\138628-1\input\breezo\data\asimages\{1687bd36-d5ec-4f6d-9dd3-d72dd3b75a8a}.png&quot; /&gt;&lt;left val=&quot;321&quot; /&gt;&lt;top val=&quot;78&quot; /&gt;&lt;width val=&quot;235&quot; /&gt;&lt;height val=&quot;44&quot; /&gt;&lt;hasText val=&quot;1&quot; /&gt;&lt;/Image&gt;&lt;/ThreeDShapeInfo&gt;"/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34.xml><?xml version="1.0" encoding="utf-8"?>
<p:tagLst xmlns:p="http://schemas.openxmlformats.org/presentationml/2006/main">
  <p:tag name="PRESENTER_SHAPEINFO" val="&lt;ThreeDShapeInfo&gt;&lt;uuid val=&quot;{4648f6d3-ef7f-42e2-938b-93ae55541e9a}&quot; /&gt;&lt;isInvalidForFieldText val=&quot;0&quot; /&gt;&lt;Image&gt;&lt;filename val=&quot;C:\Connect\content\7\138628-1\input\breezo\data\asimages\{4648f6d3-ef7f-42e2-938b-93ae55541e9a}.png&quot; /&gt;&lt;left val=&quot;240&quot; /&gt;&lt;top val=&quot;272&quot; /&gt;&lt;width val=&quot;939&quot; /&gt;&lt;height val=&quot;448&quot; /&gt;&lt;hasText val=&quot;1&quot; /&gt;&lt;/Image&gt;&lt;/ThreeDShapeInfo&gt;"/>
  <p:tag name="PRESENTER_SHAPETEXTINFO" val="&lt;ShapeTextInfo&gt;&lt;TableIndex row=&quot;-1&quot; col=&quot;-1&quot;&gt;&lt;linesCount val=&quot;8&quot; /&gt;&lt;lineCharCount val=&quot;73&quot; /&gt;&lt;lineCharCount val=&quot;62&quot; /&gt;&lt;lineCharCount val=&quot;64&quot; /&gt;&lt;lineCharCount val=&quot;92&quot; /&gt;&lt;lineCharCount val=&quot;61&quot; /&gt;&lt;lineCharCount val=&quot;37&quot; /&gt;&lt;lineCharCount val=&quot;1&quot; /&gt;&lt;lineCharCount val=&quot;70&quot; /&gt;&lt;/TableIndex&gt;&lt;/ShapeTextInfo&gt;"/>
</p:tagLst>
</file>

<file path=ppt/tags/tag35.xml><?xml version="1.0" encoding="utf-8"?>
<p:tagLst xmlns:p="http://schemas.openxmlformats.org/presentationml/2006/main">
  <p:tag name="HTML_SHAPEINFO" val="&lt;SlideThumbPath val=&quot;SlideTemp.PNG&quot;/&gt;"/>
</p:tagLst>
</file>

<file path=ppt/tags/tag36.xml><?xml version="1.0" encoding="utf-8"?>
<p:tagLst xmlns:p="http://schemas.openxmlformats.org/presentationml/2006/main">
  <p:tag name="PRESENTER_SHAPEINFO" val="&lt;ThreeDShapeInfo&gt;&lt;uuid val=&quot;{90a74534-92f5-480c-bbd7-67f3293553f7}&quot; /&gt;&lt;isInvalidForFieldText val=&quot;0&quot; /&gt;&lt;Image&gt;&lt;filename val=&quot;C:\Connect\content\7\138628-1\input\breezo\data\asimages\{90a74534-92f5-480c-bbd7-67f3293553f7}.png&quot; /&gt;&lt;left val=&quot;321&quot; /&gt;&lt;top val=&quot;78&quot; /&gt;&lt;width val=&quot;564&quot; /&gt;&lt;height val=&quot;45&quot; /&gt;&lt;hasText val=&quot;1&quot; /&gt;&lt;/Image&gt;&lt;/ThreeDShapeInfo&gt;"/>
  <p:tag name="PRESENTER_SHAPETEXTINFO" val="&lt;ShapeTextInfo&gt;&lt;TableIndex row=&quot;-1&quot; col=&quot;-1&quot;&gt;&lt;linesCount val=&quot;1&quot; /&gt;&lt;lineCharCount val=&quot;21&quot; /&gt;&lt;/TableIndex&gt;&lt;/ShapeTextInfo&gt;"/>
</p:tagLst>
</file>

<file path=ppt/tags/tag37.xml><?xml version="1.0" encoding="utf-8"?>
<p:tagLst xmlns:p="http://schemas.openxmlformats.org/presentationml/2006/main">
  <p:tag name="PRESENTER_SHAPEINFO" val="&lt;ThreeDShapeInfo&gt;&lt;uuid val=&quot;{d136b244-e68b-4974-b1a0-faf1707521c2}&quot; /&gt;&lt;isInvalidForFieldText val=&quot;0&quot; /&gt;&lt;Image&gt;&lt;filename val=&quot;C:\Connect\content\7\138628-1\input\breezo\data\asimages\{d136b244-e68b-4974-b1a0-faf1707521c2}.png&quot; /&gt;&lt;left val=&quot;317&quot; /&gt;&lt;top val=&quot;267&quot; /&gt;&lt;width val=&quot;851&quot; /&gt;&lt;height val=&quot;357&quot; /&gt;&lt;hasText val=&quot;1&quot; /&gt;&lt;/Image&gt;&lt;/ThreeDShapeInfo&gt;"/>
  <p:tag name="PRESENTER_SHAPETEXTINFO" val="&lt;ShapeTextInfo&gt;&lt;TableIndex row=&quot;-1&quot; col=&quot;-1&quot;&gt;&lt;linesCount val=&quot;7&quot; /&gt;&lt;lineCharCount val=&quot;35&quot; /&gt;&lt;lineCharCount val=&quot;23&quot; /&gt;&lt;lineCharCount val=&quot;28&quot; /&gt;&lt;lineCharCount val=&quot;23&quot; /&gt;&lt;lineCharCount val=&quot;1&quot; /&gt;&lt;lineCharCount val=&quot;41&quot; /&gt;&lt;lineCharCount val=&quot;59&quot; /&gt;&lt;/TableIndex&gt;&lt;/ShapeTextInfo&gt;"/>
</p:tagLst>
</file>

<file path=ppt/tags/tag38.xml><?xml version="1.0" encoding="utf-8"?>
<p:tagLst xmlns:p="http://schemas.openxmlformats.org/presentationml/2006/main">
  <p:tag name="HTML_SHAPEINFO" val="&lt;SlideThumbPath val=&quot;SlideTemp.PNG&quot;/&gt;"/>
</p:tagLst>
</file>

<file path=ppt/tags/tag39.xml><?xml version="1.0" encoding="utf-8"?>
<p:tagLst xmlns:p="http://schemas.openxmlformats.org/presentationml/2006/main">
  <p:tag name="PRESENTER_SHAPEINFO" val="&lt;ThreeDShapeInfo&gt;&lt;uuid val=&quot;{c48a00ab-96a5-4131-b718-d0a1bf2ef7bf}&quot; /&gt;&lt;isInvalidForFieldText val=&quot;0&quot; /&gt;&lt;Image&gt;&lt;filename val=&quot;C:\Connect\content\7\138628-1\input\breezo\data\asimages\{c48a00ab-96a5-4131-b718-d0a1bf2ef7bf}.png&quot; /&gt;&lt;left val=&quot;321&quot; /&gt;&lt;top val=&quot;78&quot; /&gt;&lt;width val=&quot;370&quot; /&gt;&lt;height val=&quot;44&quot; /&gt;&lt;hasText val=&quot;1&quot; /&gt;&lt;/Image&gt;&lt;/ThreeDShapeInfo&gt;"/>
  <p:tag name="PRESENTER_SHAPETEXTINFO" val="&lt;ShapeTextInfo&gt;&lt;TableIndex row=&quot;-1&quot; col=&quot;-1&quot;&gt;&lt;linesCount val=&quot;1&quot; /&gt;&lt;lineCharCount val=&quot;14&quot; /&gt;&lt;/TableIndex&gt;&lt;/ShapeTextInfo&gt;"/>
</p:tagLst>
</file>

<file path=ppt/tags/tag4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40.xml><?xml version="1.0" encoding="utf-8"?>
<p:tagLst xmlns:p="http://schemas.openxmlformats.org/presentationml/2006/main">
  <p:tag name="PRESENTER_SHAPEINFO" val="&lt;ThreeDShapeInfo&gt;&lt;uuid val=&quot;{82be3774-537d-4eb3-9f23-9dcc35c1d8bc}&quot; /&gt;&lt;isInvalidForFieldText val=&quot;0&quot; /&gt;&lt;Image&gt;&lt;filename val=&quot;C:\Connect\content\7\138628-1\input\breezo\data\asimages\{82be3774-537d-4eb3-9f23-9dcc35c1d8bc}.png&quot; /&gt;&lt;left val=&quot;317&quot; /&gt;&lt;top val=&quot;276&quot; /&gt;&lt;width val=&quot;901&quot; /&gt;&lt;height val=&quot;276&quot; /&gt;&lt;hasText val=&quot;1&quot; /&gt;&lt;/Image&gt;&lt;/ThreeDShapeInfo&gt;"/>
  <p:tag name="PRESENTER_SHAPETEXTINFO" val="&lt;ShapeTextInfo&gt;&lt;TableIndex row=&quot;-1&quot; col=&quot;-1&quot;&gt;&lt;linesCount val=&quot;4&quot; /&gt;&lt;lineCharCount val=&quot;38&quot; /&gt;&lt;lineCharCount val=&quot;45&quot; /&gt;&lt;lineCharCount val=&quot;1&quot; /&gt;&lt;lineCharCount val=&quot;22&quot; /&gt;&lt;/TableIndex&gt;&lt;/ShapeTextInfo&gt;"/>
</p:tagLst>
</file>

<file path=ppt/tags/tag41.xml><?xml version="1.0" encoding="utf-8"?>
<p:tagLst xmlns:p="http://schemas.openxmlformats.org/presentationml/2006/main">
  <p:tag name="HTML_SHAPEINFO" val="&lt;SlideThumbPath val=&quot;SlideTemp.PNG&quot;/&gt;"/>
</p:tagLst>
</file>

<file path=ppt/tags/tag42.xml><?xml version="1.0" encoding="utf-8"?>
<p:tagLst xmlns:p="http://schemas.openxmlformats.org/presentationml/2006/main">
  <p:tag name="PRESENTER_SHAPEINFO" val="&lt;ThreeDShapeInfo&gt;&lt;uuid val=&quot;{1403e1bc-c359-456a-ba77-9714d1b6816a}&quot; /&gt;&lt;isInvalidForFieldText val=&quot;0&quot; /&gt;&lt;Image&gt;&lt;filename val=&quot;C:\Connect\content\7\138628-1\input\breezo\data\asimages\{1403e1bc-c359-456a-ba77-9714d1b6816a}.png&quot; /&gt;&lt;left val=&quot;320&quot; /&gt;&lt;top val=&quot;78&quot; /&gt;&lt;width val=&quot;651&quot; /&gt;&lt;height val=&quot;45&quot; /&gt;&lt;hasText val=&quot;1&quot; /&gt;&lt;/Image&gt;&lt;/ThreeDShapeInfo&gt;"/>
  <p:tag name="PRESENTER_SHAPETEXTINFO" val="&lt;ShapeTextInfo&gt;&lt;TableIndex row=&quot;-1&quot; col=&quot;-1&quot;&gt;&lt;linesCount val=&quot;1&quot; /&gt;&lt;lineCharCount val=&quot;27&quot; /&gt;&lt;/TableIndex&gt;&lt;/ShapeTextInfo&gt;"/>
</p:tagLst>
</file>

<file path=ppt/tags/tag43.xml><?xml version="1.0" encoding="utf-8"?>
<p:tagLst xmlns:p="http://schemas.openxmlformats.org/presentationml/2006/main">
  <p:tag name="PRESENTER_SHAPEINFO" val="&lt;ThreeDShapeInfo&gt;&lt;uuid val=&quot;{28927e2a-06f9-40f4-ac33-047861b02ae1}&quot; /&gt;&lt;isInvalidForFieldText val=&quot;0&quot; /&gt;&lt;Image&gt;&lt;filename val=&quot;C:\Connect\content\7\138628-1\input\breezo\data\asimages\{28927e2a-06f9-40f4-ac33-047861b02ae1}.png&quot; /&gt;&lt;left val=&quot;317&quot; /&gt;&lt;top val=&quot;277&quot; /&gt;&lt;width val=&quot;279&quot; /&gt;&lt;height val=&quot;99&quot; /&gt;&lt;hasText val=&quot;1&quot; /&gt;&lt;/Image&gt;&lt;/ThreeDShapeInfo&gt;"/>
  <p:tag name="PRESENTER_SHAPETEXTINFO" val="&lt;ShapeTextInfo&gt;&lt;TableIndex row=&quot;-1&quot; col=&quot;-1&quot;&gt;&lt;linesCount val=&quot;2&quot; /&gt;&lt;lineCharCount val=&quot;16&quot; /&gt;&lt;lineCharCount val=&quot;15&quot; /&gt;&lt;/TableIndex&gt;&lt;/ShapeTextInfo&gt;"/>
</p:tagLst>
</file>

<file path=ppt/tags/tag44.xml><?xml version="1.0" encoding="utf-8"?>
<p:tagLst xmlns:p="http://schemas.openxmlformats.org/presentationml/2006/main">
  <p:tag name="HTML_SHAPEINFO" val="&lt;SlideThumbPath val=&quot;SlideTemp.PNG&quot;/&gt;"/>
</p:tagLst>
</file>

<file path=ppt/tags/tag45.xml><?xml version="1.0" encoding="utf-8"?>
<p:tagLst xmlns:p="http://schemas.openxmlformats.org/presentationml/2006/main">
  <p:tag name="PRESENTER_SHAPEINFO" val="&lt;ThreeDShapeInfo&gt;&lt;uuid val=&quot;{82db4fa0-da06-4e84-b331-d83a6a4e1441}&quot; /&gt;&lt;isInvalidForFieldText val=&quot;0&quot; /&gt;&lt;Image&gt;&lt;filename val=&quot;C:\Connect\content\7\138628-1\input\breezo\data\asimages\{82db4fa0-da06-4e84-b331-d83a6a4e1441}.png&quot; /&gt;&lt;left val=&quot;322&quot; /&gt;&lt;top val=&quot;78&quot; /&gt;&lt;width val=&quot;608&quot; /&gt;&lt;height val=&quot;45&quot; /&gt;&lt;hasText val=&quot;1&quot; /&gt;&lt;/Image&gt;&lt;/ThreeDShapeInfo&gt;"/>
  <p:tag name="PRESENTER_SHAPETEXTINFO" val="&lt;ShapeTextInfo&gt;&lt;TableIndex row=&quot;-1&quot; col=&quot;-1&quot;&gt;&lt;linesCount val=&quot;1&quot; /&gt;&lt;lineCharCount val=&quot;26&quot; /&gt;&lt;/TableIndex&gt;&lt;/ShapeTextInfo&gt;"/>
</p:tagLst>
</file>

<file path=ppt/tags/tag46.xml><?xml version="1.0" encoding="utf-8"?>
<p:tagLst xmlns:p="http://schemas.openxmlformats.org/presentationml/2006/main">
  <p:tag name="PRESENTER_SHAPEINFO" val="&lt;ThreeDShapeInfo&gt;&lt;uuid val=&quot;{1b597a2f-2fe3-489b-a366-f11d0cfe51a3}&quot; /&gt;&lt;isInvalidForFieldText val=&quot;0&quot; /&gt;&lt;Image&gt;&lt;filename val=&quot;C:\Connect\content\7\138628-1\input\breezo\data\asimages\{1b597a2f-2fe3-489b-a366-f11d0cfe51a3}.png&quot; /&gt;&lt;left val=&quot;317&quot; /&gt;&lt;top val=&quot;249&quot; /&gt;&lt;width val=&quot;452&quot; /&gt;&lt;height val=&quot;461&quot; /&gt;&lt;hasText val=&quot;1&quot; /&gt;&lt;/Image&gt;&lt;/ThreeDShapeInfo&gt;"/>
  <p:tag name="PRESENTER_SHAPETEXTINFO" val="&lt;ShapeTextInfo&gt;&lt;TableIndex row=&quot;-1&quot; col=&quot;-1&quot;&gt;&lt;linesCount val=&quot;9&quot; /&gt;&lt;lineCharCount val=&quot;15&quot; /&gt;&lt;lineCharCount val=&quot;5&quot; /&gt;&lt;lineCharCount val=&quot;8&quot; /&gt;&lt;lineCharCount val=&quot;31&quot; /&gt;&lt;lineCharCount val=&quot;13&quot; /&gt;&lt;lineCharCount val=&quot;9&quot; /&gt;&lt;lineCharCount val=&quot;11&quot; /&gt;&lt;lineCharCount val=&quot;4&quot; /&gt;&lt;lineCharCount val=&quot;5&quot; /&gt;&lt;/TableIndex&gt;&lt;/ShapeTextInfo&gt;"/>
</p:tagLst>
</file>

<file path=ppt/tags/tag47.xml><?xml version="1.0" encoding="utf-8"?>
<p:tagLst xmlns:p="http://schemas.openxmlformats.org/presentationml/2006/main">
  <p:tag name="HTML_SHAPEINFO" val="&lt;SlideThumbPath val=&quot;SlideTemp.PNG&quot;/&gt;"/>
</p:tagLst>
</file>

<file path=ppt/tags/tag48.xml><?xml version="1.0" encoding="utf-8"?>
<p:tagLst xmlns:p="http://schemas.openxmlformats.org/presentationml/2006/main">
  <p:tag name="PRESENTER_SHAPEINFO" val="&lt;ThreeDShapeInfo&gt;&lt;uuid val=&quot;{41d71c19-2ed7-46ae-a47a-6ea1347e8f52}&quot; /&gt;&lt;isInvalidForFieldText val=&quot;0&quot; /&gt;&lt;Image&gt;&lt;filename val=&quot;C:\Connect\content\7\138628-1\input\breezo\data\asimages\{41d71c19-2ed7-46ae-a47a-6ea1347e8f52}.png&quot; /&gt;&lt;left val=&quot;321&quot; /&gt;&lt;top val=&quot;78&quot; /&gt;&lt;width val=&quot;152&quot; /&gt;&lt;height val=&quot;56&quot; /&gt;&lt;hasText val=&quot;1&quot; /&gt;&lt;/Image&gt;&lt;/ThreeDShapeInfo&gt;"/>
  <p:tag name="PRESENTER_SHAPETEXTINFO" val="&lt;ShapeTextInfo&gt;&lt;TableIndex row=&quot;-1&quot; col=&quot;-1&quot;&gt;&lt;linesCount val=&quot;1&quot; /&gt;&lt;lineCharCount val=&quot;6&quot; /&gt;&lt;/TableIndex&gt;&lt;/ShapeTextInfo&gt;"/>
</p:tagLst>
</file>

<file path=ppt/tags/tag49.xml><?xml version="1.0" encoding="utf-8"?>
<p:tagLst xmlns:p="http://schemas.openxmlformats.org/presentationml/2006/main">
  <p:tag name="PRESENTER_SHAPEINFO" val="&lt;ThreeDShapeInfo&gt;&lt;uuid val=&quot;{0f371440-2c47-4fcc-b812-375719c4322d}&quot; /&gt;&lt;isInvalidForFieldText val=&quot;0&quot; /&gt;&lt;Image&gt;&lt;filename val=&quot;C:\Connect\content\7\138628-1\input\breezo\data\asimages\{0f371440-2c47-4fcc-b812-375719c4322d}.png&quot; /&gt;&lt;left val=&quot;317&quot; /&gt;&lt;top val=&quot;274&quot; /&gt;&lt;width val=&quot;895&quot; /&gt;&lt;height val=&quot;383&quot; /&gt;&lt;hasText val=&quot;1&quot; /&gt;&lt;/Image&gt;&lt;/ThreeDShapeInfo&gt;"/>
  <p:tag name="PRESENTER_SHAPETEXTINFO" val="&lt;ShapeTextInfo&gt;&lt;TableIndex row=&quot;-1&quot; col=&quot;-1&quot;&gt;&lt;linesCount val=&quot;5&quot; /&gt;&lt;lineCharCount val=&quot;44&quot; /&gt;&lt;lineCharCount val=&quot;65&quot; /&gt;&lt;lineCharCount val=&quot;40&quot; /&gt;&lt;lineCharCount val=&quot;1&quot; /&gt;&lt;lineCharCount val=&quot;73&quot; /&gt;&lt;/TableIndex&gt;&lt;/ShapeTextInfo&gt;"/>
</p:tagLst>
</file>

<file path=ppt/tags/tag5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50.xml><?xml version="1.0" encoding="utf-8"?>
<p:tagLst xmlns:p="http://schemas.openxmlformats.org/presentationml/2006/main">
  <p:tag name="HTML_SHAPEINFO" val="&lt;SlideThumbPath val=&quot;SlideTemp.PNG&quot;/&gt;"/>
</p:tagLst>
</file>

<file path=ppt/tags/tag51.xml><?xml version="1.0" encoding="utf-8"?>
<p:tagLst xmlns:p="http://schemas.openxmlformats.org/presentationml/2006/main">
  <p:tag name="PRESENTER_SHAPEINFO" val="&lt;ThreeDShapeInfo&gt;&lt;uuid val=&quot;{e62d86d6-f31c-4a01-a142-7fc9eb34e172}&quot; /&gt;&lt;isInvalidForFieldText val=&quot;0&quot; /&gt;&lt;Image&gt;&lt;filename val=&quot;C:\Connect\content\7\138628-1\input\breezo\data\asimages\{e62d86d6-f31c-4a01-a142-7fc9eb34e172}.png&quot; /&gt;&lt;left val=&quot;322&quot; /&gt;&lt;top val=&quot;78&quot; /&gt;&lt;width val=&quot;832&quot; /&gt;&lt;height val=&quot;55&quot; /&gt;&lt;hasText val=&quot;1&quot; /&gt;&lt;/Image&gt;&lt;/ThreeDShapeInfo&gt;"/>
  <p:tag name="PRESENTER_SHAPETEXTINFO" val="&lt;ShapeTextInfo&gt;&lt;TableIndex row=&quot;-1&quot; col=&quot;-1&quot;&gt;&lt;linesCount val=&quot;1&quot; /&gt;&lt;lineCharCount val=&quot;34&quot; /&gt;&lt;/TableIndex&gt;&lt;/ShapeTextInfo&gt;"/>
</p:tagLst>
</file>

<file path=ppt/tags/tag52.xml><?xml version="1.0" encoding="utf-8"?>
<p:tagLst xmlns:p="http://schemas.openxmlformats.org/presentationml/2006/main">
  <p:tag name="PRESENTER_SHAPEINFO" val="&lt;ThreeDShapeInfo&gt;&lt;uuid val=&quot;{6d873cf1-2c65-444b-aac4-aad715cab2c3}&quot; /&gt;&lt;isInvalidForFieldText val=&quot;0&quot; /&gt;&lt;Image&gt;&lt;filename val=&quot;C:\Connect\content\7\138628-1\input\breezo\data\asimages\{6d873cf1-2c65-444b-aac4-aad715cab2c3}.png&quot; /&gt;&lt;left val=&quot;208&quot; /&gt;&lt;top val=&quot;236&quot; /&gt;&lt;width val=&quot;553&quot; /&gt;&lt;height val=&quot;474&quot; /&gt;&lt;hasText val=&quot;1&quot; /&gt;&lt;/Image&gt;&lt;/ThreeDShapeInfo&gt;"/>
  <p:tag name="PRESENTER_SHAPETEXTINFO" val="&lt;ShapeTextInfo&gt;&lt;TableIndex row=&quot;-1&quot; col=&quot;-1&quot;&gt;&lt;linesCount val=&quot;12&quot; /&gt;&lt;lineCharCount val=&quot;17&quot; /&gt;&lt;lineCharCount val=&quot;23&quot; /&gt;&lt;lineCharCount val=&quot;58&quot; /&gt;&lt;lineCharCount val=&quot;35&quot; /&gt;&lt;lineCharCount val=&quot;19&quot; /&gt;&lt;lineCharCount val=&quot;23&quot; /&gt;&lt;lineCharCount val=&quot;20&quot; /&gt;&lt;lineCharCount val=&quot;33&quot; /&gt;&lt;lineCharCount val=&quot;20&quot; /&gt;&lt;lineCharCount val=&quot;12&quot; /&gt;&lt;lineCharCount val=&quot;31&quot; /&gt;&lt;lineCharCount val=&quot;31&quot; /&gt;&lt;/TableIndex&gt;&lt;/ShapeTextInfo&gt;"/>
</p:tagLst>
</file>

<file path=ppt/tags/tag53.xml><?xml version="1.0" encoding="utf-8"?>
<p:tagLst xmlns:p="http://schemas.openxmlformats.org/presentationml/2006/main">
  <p:tag name="HTML_SHAPEINFO" val="&lt;SlideThumbPath val=&quot;SlideTemp.PNG&quot;/&gt;"/>
</p:tagLst>
</file>

<file path=ppt/tags/tag54.xml><?xml version="1.0" encoding="utf-8"?>
<p:tagLst xmlns:p="http://schemas.openxmlformats.org/presentationml/2006/main">
  <p:tag name="PRESENTER_SHAPEINFO" val="&lt;ThreeDShapeInfo&gt;&lt;uuid val=&quot;{f6fa9741-de3b-4ad4-a045-a0d3763b2788}&quot; /&gt;&lt;isInvalidForFieldText val=&quot;0&quot; /&gt;&lt;Image&gt;&lt;filename val=&quot;C:\Connect\content\7\138628-1\input\breezo\data\asimages\{f6fa9741-de3b-4ad4-a045-a0d3763b2788}.png&quot; /&gt;&lt;left val=&quot;319&quot; /&gt;&lt;top val=&quot;78&quot; /&gt;&lt;width val=&quot;729&quot; /&gt;&lt;height val=&quot;114&quot; /&gt;&lt;hasText val=&quot;1&quot; /&gt;&lt;/Image&gt;&lt;/ThreeDShapeInfo&gt;"/>
  <p:tag name="PRESENTER_SHAPETEXTINFO" val="&lt;ShapeTextInfo&gt;&lt;TableIndex row=&quot;-1&quot; col=&quot;-1&quot;&gt;&lt;linesCount val=&quot;1&quot; /&gt;&lt;lineCharCount val=&quot;40&quot; /&gt;&lt;/TableIndex&gt;&lt;/ShapeTextInfo&gt;"/>
</p:tagLst>
</file>

<file path=ppt/tags/tag55.xml><?xml version="1.0" encoding="utf-8"?>
<p:tagLst xmlns:p="http://schemas.openxmlformats.org/presentationml/2006/main">
  <p:tag name="PRESENTER_SHAPEINFO" val="&lt;ThreeDShapeInfo&gt;&lt;uuid val=&quot;{0371ac2d-5f0a-47cf-a9f0-8d565382a3dd}&quot; /&gt;&lt;isInvalidForFieldText val=&quot;0&quot; /&gt;&lt;Image&gt;&lt;filename val=&quot;C:\Connect\content\7\138628-1\input\breezo\data\asimages\{0371ac2d-5f0a-47cf-a9f0-8d565382a3dd}.png&quot; /&gt;&lt;left val=&quot;193&quot; /&gt;&lt;top val=&quot;237&quot; /&gt;&lt;width val=&quot;630&quot; /&gt;&lt;height val=&quot;468&quot; /&gt;&lt;hasText val=&quot;1&quot; /&gt;&lt;/Image&gt;&lt;/ThreeDShapeInfo&gt;"/>
  <p:tag name="PRESENTER_SHAPETEXTINFO" val="&lt;ShapeTextInfo&gt;&lt;TableIndex row=&quot;-1&quot; col=&quot;-1&quot;&gt;&lt;linesCount val=&quot;11&quot; /&gt;&lt;lineCharCount val=&quot;17&quot; /&gt;&lt;lineCharCount val=&quot;19&quot; /&gt;&lt;lineCharCount val=&quot;58&quot; /&gt;&lt;lineCharCount val=&quot;26&quot; /&gt;&lt;lineCharCount val=&quot;36&quot; /&gt;&lt;lineCharCount val=&quot;18&quot; /&gt;&lt;lineCharCount val=&quot;28&quot; /&gt;&lt;lineCharCount val=&quot;32&quot; /&gt;&lt;lineCharCount val=&quot;24&quot; /&gt;&lt;lineCharCount val=&quot;22&quot; /&gt;&lt;lineCharCount val=&quot;53&quot; /&gt;&lt;/TableIndex&gt;&lt;/ShapeTextInfo&gt;"/>
</p:tagLst>
</file>

<file path=ppt/tags/tag56.xml><?xml version="1.0" encoding="utf-8"?>
<p:tagLst xmlns:p="http://schemas.openxmlformats.org/presentationml/2006/main">
  <p:tag name="HTML_SHAPEINFO" val="&lt;SlideThumbPath val=&quot;SlideTemp.PNG&quot;/&gt;"/>
</p:tagLst>
</file>

<file path=ppt/tags/tag57.xml><?xml version="1.0" encoding="utf-8"?>
<p:tagLst xmlns:p="http://schemas.openxmlformats.org/presentationml/2006/main">
  <p:tag name="PRESENTER_SHAPEINFO" val="&lt;ThreeDShapeInfo&gt;&lt;uuid val=&quot;{9ab5d45b-5433-4407-840b-bc6500e9675f}&quot; /&gt;&lt;isInvalidForFieldText val=&quot;0&quot; /&gt;&lt;Image&gt;&lt;filename val=&quot;C:\Connect\content\7\138628-1\input\breezo\data\asimages\{9ab5d45b-5433-4407-840b-bc6500e9675f}.png&quot; /&gt;&lt;left val=&quot;322&quot; /&gt;&lt;top val=&quot;78&quot; /&gt;&lt;width val=&quot;439&quot; /&gt;&lt;height val=&quot;45&quot; /&gt;&lt;hasText val=&quot;1&quot; /&gt;&lt;/Image&gt;&lt;/ThreeDShapeInfo&gt;"/>
  <p:tag name="PRESENTER_SHAPETEXTINFO" val="&lt;ShapeTextInfo&gt;&lt;TableIndex row=&quot;-1&quot; col=&quot;-1&quot;&gt;&lt;linesCount val=&quot;1&quot; /&gt;&lt;lineCharCount val=&quot;20&quot; /&gt;&lt;/TableIndex&gt;&lt;/ShapeTextInfo&gt;"/>
</p:tagLst>
</file>

<file path=ppt/tags/tag58.xml><?xml version="1.0" encoding="utf-8"?>
<p:tagLst xmlns:p="http://schemas.openxmlformats.org/presentationml/2006/main">
  <p:tag name="PRESENTER_SHAPEINFO" val="&lt;ThreeDShapeInfo&gt;&lt;uuid val=&quot;{a309682d-9bbf-4bf0-b967-d0d646a20e6e}&quot; /&gt;&lt;isInvalidForFieldText val=&quot;0&quot; /&gt;&lt;Image&gt;&lt;filename val=&quot;C:\Connect\content\7\138628-1\input\breezo\data\asimages\{a309682d-9bbf-4bf0-b967-d0d646a20e6e}.png&quot; /&gt;&lt;left val=&quot;317&quot; /&gt;&lt;top val=&quot;344&quot; /&gt;&lt;width val=&quot;692&quot; /&gt;&lt;height val=&quot;257&quot; /&gt;&lt;hasText val=&quot;1&quot; /&gt;&lt;/Image&gt;&lt;/ThreeDShapeInfo&gt;"/>
  <p:tag name="PRESENTER_SHAPETEXTINFO" val="&lt;ShapeTextInfo&gt;&lt;TableIndex row=&quot;-1&quot; col=&quot;-1&quot;&gt;&lt;linesCount val=&quot;5&quot; /&gt;&lt;lineCharCount val=&quot;1&quot; /&gt;&lt;lineCharCount val=&quot;38&quot; /&gt;&lt;lineCharCount val=&quot;26&quot; /&gt;&lt;lineCharCount val=&quot;29&quot; /&gt;&lt;lineCharCount val=&quot;9&quot; /&gt;&lt;/TableIndex&gt;&lt;/ShapeTextInfo&gt;"/>
</p:tagLst>
</file>

<file path=ppt/tags/tag59.xml><?xml version="1.0" encoding="utf-8"?>
<p:tagLst xmlns:p="http://schemas.openxmlformats.org/presentationml/2006/main">
  <p:tag name="HTML_SHAPEINFO" val="&lt;SlideThumbPath val=&quot;SlideTemp.PNG&quot;/&gt;"/>
</p:tagLst>
</file>

<file path=ppt/tags/tag6.xml><?xml version="1.0" encoding="utf-8"?>
<p:tagLst xmlns:p="http://schemas.openxmlformats.org/presentationml/2006/main">
  <p:tag name="PRESENTER_SHAPEINFO" val="&lt;ThreeDShapeInfo&gt;&lt;uuid val=&quot;&quot; /&gt;&lt;isInvalidForFieldText val=&quot;0&quot; /&gt;&lt;Image&gt;&lt;filename val=&quot;C:\Connect\content\7\138628-1\input\breezo\data\asimages\{3611359d-9a5f-40e1-8f09-73e9dc9b4fb5}.png&quot; /&gt;&lt;left val=&quot;44&quot; /&gt;&lt;top val=&quot;44&quot; /&gt;&lt;width val=&quot;365&quot; /&gt;&lt;height val=&quot;645&quot; /&gt;&lt;hasText val=&quot;1&quot; /&gt;&lt;/Image&gt;&lt;/ThreeDShapeInfo&gt;"/>
</p:tagLst>
</file>

<file path=ppt/tags/tag60.xml><?xml version="1.0" encoding="utf-8"?>
<p:tagLst xmlns:p="http://schemas.openxmlformats.org/presentationml/2006/main">
  <p:tag name="PRESENTER_SHAPEINFO" val="&lt;ThreeDShapeInfo&gt;&lt;uuid val=&quot;{bcc8a9f4-6605-49fa-bad4-c72993a34402}&quot; /&gt;&lt;isInvalidForFieldText val=&quot;0&quot; /&gt;&lt;Image&gt;&lt;filename val=&quot;C:\Connect\content\7\138628-1\input\breezo\data\asimages\{bcc8a9f4-6605-49fa-bad4-c72993a34402}.png&quot; /&gt;&lt;left val=&quot;321&quot; /&gt;&lt;top val=&quot;78&quot; /&gt;&lt;width val=&quot;471&quot; /&gt;&lt;height val=&quot;55&quot; /&gt;&lt;hasText val=&quot;1&quot; /&gt;&lt;/Image&gt;&lt;/ThreeDShapeInfo&gt;"/>
  <p:tag name="PRESENTER_SHAPETEXTINFO" val="&lt;ShapeTextInfo&gt;&lt;TableIndex row=&quot;-1&quot; col=&quot;-1&quot;&gt;&lt;linesCount val=&quot;1&quot; /&gt;&lt;lineCharCount val=&quot;19&quot; /&gt;&lt;/TableIndex&gt;&lt;/ShapeTextInfo&gt;"/>
</p:tagLst>
</file>

<file path=ppt/tags/tag61.xml><?xml version="1.0" encoding="utf-8"?>
<p:tagLst xmlns:p="http://schemas.openxmlformats.org/presentationml/2006/main">
  <p:tag name="PRESENTER_SHAPEINFO" val="&lt;ThreeDShapeInfo&gt;&lt;uuid val=&quot;{751bc196-6263-48a3-a9bf-c88d4328e118}&quot; /&gt;&lt;isInvalidForFieldText val=&quot;0&quot; /&gt;&lt;Image&gt;&lt;filename val=&quot;C:\Connect\content\7\138628-1\input\breezo\data\asimages\{751bc196-6263-48a3-a9bf-c88d4328e118}.png&quot; /&gt;&lt;left val=&quot;317&quot; /&gt;&lt;top val=&quot;273&quot; /&gt;&lt;width val=&quot;873&quot; /&gt;&lt;height val=&quot;386&quot; /&gt;&lt;hasText val=&quot;1&quot; /&gt;&lt;/Image&gt;&lt;/ThreeDShapeInfo&gt;"/>
  <p:tag name="PRESENTER_SHAPETEXTINFO" val="&lt;ShapeTextInfo&gt;&lt;TableIndex row=&quot;-1&quot; col=&quot;-1&quot;&gt;&lt;linesCount val=&quot;6&quot; /&gt;&lt;lineCharCount val=&quot;50&quot; /&gt;&lt;lineCharCount val=&quot;39&quot; /&gt;&lt;lineCharCount val=&quot;48&quot; /&gt;&lt;lineCharCount val=&quot;55&quot; /&gt;&lt;lineCharCount val=&quot;38&quot; /&gt;&lt;lineCharCount val=&quot;75&quot; /&gt;&lt;/TableIndex&gt;&lt;/ShapeTextInfo&gt;"/>
</p:tagLst>
</file>

<file path=ppt/tags/tag62.xml><?xml version="1.0" encoding="utf-8"?>
<p:tagLst xmlns:p="http://schemas.openxmlformats.org/presentationml/2006/main">
  <p:tag name="HTML_SHAPEINFO" val="&lt;SlideThumbPath val=&quot;SlideTemp.PNG&quot;/&gt;"/>
</p:tagLst>
</file>

<file path=ppt/tags/tag63.xml><?xml version="1.0" encoding="utf-8"?>
<p:tagLst xmlns:p="http://schemas.openxmlformats.org/presentationml/2006/main">
  <p:tag name="PRESENTER_SHAPEINFO" val="&lt;ThreeDShapeInfo&gt;&lt;uuid val=&quot;{81c11fde-5050-43bb-ab0e-06510616aaf8}&quot; /&gt;&lt;isInvalidForFieldText val=&quot;0&quot; /&gt;&lt;Image&gt;&lt;filename val=&quot;C:\Connect\content\7\138628-1\input\breezo\data\asimages\{81c11fde-5050-43bb-ab0e-06510616aaf8}.jpg&quot; /&gt;&lt;left val=&quot;172&quot; /&gt;&lt;top val=&quot;128&quot; /&gt;&lt;width val=&quot;981&quot; /&gt;&lt;height val=&quot;501&quot; /&gt;&lt;hasText val=&quot;1&quot; /&gt;&lt;/Image&gt;&lt;/ThreeDShapeInfo&gt;"/>
</p:tagLst>
</file>

<file path=ppt/tags/tag64.xml><?xml version="1.0" encoding="utf-8"?>
<p:tagLst xmlns:p="http://schemas.openxmlformats.org/presentationml/2006/main">
  <p:tag name="HTML_SHAPEINFO" val="&lt;SlideThumbPath val=&quot;SlideTemp.PNG&quot;/&gt;"/>
</p:tagLst>
</file>

<file path=ppt/tags/tag65.xml><?xml version="1.0" encoding="utf-8"?>
<p:tagLst xmlns:p="http://schemas.openxmlformats.org/presentationml/2006/main">
  <p:tag name="AS_NET" val="4.0.30319.42000"/>
  <p:tag name="AS_OS" val="Microsoft Windows NT 6.2.9200.0"/>
  <p:tag name="AS_RELEASE_DATE" val="2019.07.14"/>
  <p:tag name="AS_TITLE" val="Aspose.Slides for .NET 4.0"/>
  <p:tag name="AS_VERSION" val="19.7"/>
</p:tagLst>
</file>

<file path=ppt/tags/tag7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8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9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heme/theme1.xml><?xml version="1.0" encoding="utf-8"?>
<a:theme xmlns:r="http://schemas.openxmlformats.org/officeDocument/2006/relationships"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Arial"/>
        <a:cs typeface="Arial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Feathered</Template>
  <Company/>
  <PresentationFormat>Custom</PresentationFormat>
  <Paragraphs>95</Paragraphs>
  <Slides>18</Slides>
  <Notes>0</Notes>
  <TotalTime>13109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5">
      <vt:lpstr>Arial</vt:lpstr>
      <vt:lpstr>Century Schoolbook</vt:lpstr>
      <vt:lpstr>Calibri</vt:lpstr>
      <vt:lpstr>Corbel</vt:lpstr>
      <vt:lpstr>Calibri Light</vt:lpstr>
      <vt:lpstr>Wingdings</vt:lpstr>
      <vt:lpstr>Feathered</vt:lpstr>
      <vt:lpstr>Introduction </vt:lpstr>
      <vt:lpstr>PowerPoint Presentation</vt:lpstr>
      <vt:lpstr>History </vt:lpstr>
      <vt:lpstr>Renin and pro-renin </vt:lpstr>
      <vt:lpstr>Renin</vt:lpstr>
      <vt:lpstr>Angiotensinogen </vt:lpstr>
      <vt:lpstr>PowerPoint Presentation</vt:lpstr>
      <vt:lpstr>Pro-renin </vt:lpstr>
      <vt:lpstr>Measurement of renin </vt:lpstr>
      <vt:lpstr>Normal values </vt:lpstr>
      <vt:lpstr>Control of renin secretion </vt:lpstr>
      <vt:lpstr>Factors that affect renin </vt:lpstr>
      <vt:lpstr>Drugs </vt:lpstr>
      <vt:lpstr>Interpretation in adrenal disease </vt:lpstr>
      <vt:lpstr>Interpretation in non adrenal condition </vt:lpstr>
      <vt:lpstr>Inhibition of renin </vt:lpstr>
      <vt:lpstr>Pro-renin receptor </vt:lpstr>
      <vt:lpstr>PowerPoint Presentation</vt:lpstr>
    </vt:vector>
  </TitlesOfParts>
  <LinksUpToDate>0</LinksUpToDate>
  <SharedDoc>0</SharedDoc>
  <HyperlinksChanged>0</HyperlinksChanged>
  <Application>Aspose.Slides for .NET</Application>
  <AppVersion>19.0700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sina</dc:creator>
  <cp:lastModifiedBy>test</cp:lastModifiedBy>
  <cp:revision>34</cp:revision>
  <cp:lastPrinted>2020-10-20T07:02:41.000</cp:lastPrinted>
  <dcterms:created xsi:type="dcterms:W3CDTF">2020-10-12T05:18:32Z</dcterms:created>
  <dcterms:modified xsi:type="dcterms:W3CDTF">2020-10-26T09:14:39Z</dcterms:modified>
</cp:coreProperties>
</file>