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1" r:id="rId3"/>
    <p:sldId id="257" r:id="rId4"/>
    <p:sldId id="331" r:id="rId5"/>
    <p:sldId id="266" r:id="rId6"/>
    <p:sldId id="309" r:id="rId7"/>
    <p:sldId id="333" r:id="rId8"/>
    <p:sldId id="264" r:id="rId9"/>
    <p:sldId id="267" r:id="rId10"/>
    <p:sldId id="268" r:id="rId11"/>
    <p:sldId id="269" r:id="rId12"/>
    <p:sldId id="317" r:id="rId13"/>
    <p:sldId id="310" r:id="rId14"/>
    <p:sldId id="311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75" r:id="rId23"/>
    <p:sldId id="329" r:id="rId24"/>
    <p:sldId id="306" r:id="rId25"/>
    <p:sldId id="308" r:id="rId26"/>
    <p:sldId id="307" r:id="rId27"/>
    <p:sldId id="336" r:id="rId28"/>
    <p:sldId id="338" r:id="rId29"/>
    <p:sldId id="339" r:id="rId30"/>
    <p:sldId id="277" r:id="rId31"/>
    <p:sldId id="278" r:id="rId32"/>
    <p:sldId id="263" r:id="rId33"/>
    <p:sldId id="296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5hDKtHMeSmJ7MbflN64eQ==" hashData="tO+/+nWD2oIy6H116cQ+60tWc4/l3t/yHAw76pjIipVQ/ZKbb7xkWucaWFhsXN0mO2rO3bs6Q9loSAgV1tmxs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58164-4CE5-4571-8D50-834A47AEAEE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E7253-064F-4D5E-9F80-55D13F599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E7253-064F-4D5E-9F80-55D13F599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99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34E4-069F-412B-8F02-7C876F698AA5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77023-74C1-4EEE-AC8F-777D7421B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48760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74AA-C134-4BBE-A2F9-CB80C5A4E5D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47E9-24B3-4228-8A95-B6821B02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" y="1122363"/>
            <a:ext cx="11734800" cy="2387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Principles of ICS for Viral  </a:t>
            </a:r>
            <a:br>
              <a:rPr lang="en-US" b="1" i="1" dirty="0" smtClean="0"/>
            </a:br>
            <a:r>
              <a:rPr lang="en-US" b="1" i="1" dirty="0" smtClean="0"/>
              <a:t>Infections &amp;Respiratory Care in ICU</a:t>
            </a:r>
            <a:br>
              <a:rPr lang="en-US" b="1" i="1" dirty="0" smtClean="0"/>
            </a:br>
            <a:r>
              <a:rPr lang="en-US" sz="4000" b="1" i="1" dirty="0" smtClean="0"/>
              <a:t>(COVID-19)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2962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r>
              <a:rPr lang="en-US" sz="4000" b="1" u="sng" dirty="0" err="1" smtClean="0"/>
              <a:t>Seyed</a:t>
            </a:r>
            <a:r>
              <a:rPr lang="en-US" sz="4000" b="1" u="sng" dirty="0" smtClean="0"/>
              <a:t> Hossein </a:t>
            </a:r>
            <a:r>
              <a:rPr lang="en-US" sz="4000" b="1" u="sng" dirty="0" err="1" smtClean="0"/>
              <a:t>Ardehali</a:t>
            </a:r>
            <a:r>
              <a:rPr lang="en-US" sz="4000" b="1" u="sng" dirty="0" smtClean="0"/>
              <a:t> MD,FCCM</a:t>
            </a:r>
          </a:p>
          <a:p>
            <a:r>
              <a:rPr lang="en-US" sz="3200" b="1" dirty="0" smtClean="0"/>
              <a:t>Associate Professor of Critical Care Medicine,</a:t>
            </a:r>
          </a:p>
          <a:p>
            <a:r>
              <a:rPr lang="en-US" sz="3200" b="1" dirty="0" err="1" smtClean="0"/>
              <a:t>Shahid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Beheshti</a:t>
            </a:r>
            <a:r>
              <a:rPr lang="en-US" sz="3200" b="1" dirty="0" smtClean="0"/>
              <a:t> University of Medical Sciences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5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ICU Care is Invasive </a:t>
            </a:r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28688"/>
            <a:ext cx="4491038" cy="5929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More invasive lines and procedures including surgeries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Longer length of stay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More IV and </a:t>
            </a:r>
            <a:r>
              <a:rPr lang="en-US" dirty="0" err="1"/>
              <a:t>parenteral</a:t>
            </a:r>
            <a:r>
              <a:rPr lang="en-US" dirty="0"/>
              <a:t> drugs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More tube feeding and </a:t>
            </a:r>
            <a:r>
              <a:rPr lang="en-US" dirty="0" err="1"/>
              <a:t>Parenteral</a:t>
            </a:r>
            <a:r>
              <a:rPr lang="en-US" dirty="0"/>
              <a:t> nutrition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More ventilation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5124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793506"/>
            <a:ext cx="4876800" cy="59279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E89A39-2388-4E0C-A1E1-A0C3E7FC8358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6A3D8-90C2-4EC1-913A-A1B46D7DB05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210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03388" y="260350"/>
            <a:ext cx="8964612" cy="11572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/>
              <a:t>ICU : Factors that increase cross-infections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0" y="1280160"/>
            <a:ext cx="9144000" cy="54413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Low Hand </a:t>
            </a:r>
            <a:r>
              <a:rPr lang="en-US" dirty="0"/>
              <a:t>washing facilities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Patient close together or sharing rooms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Understaffing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Preparation of IVs on the unit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Lack of isolation facilities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No separation of clean and dirty AREAS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Excessive antibiotic use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Inadequate decontamination of items &amp; equipments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Inadequate cleaning of environment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27B065-3E17-44CF-8985-756CB36918C5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56CE6D-40DE-49DA-A0C8-7B086B52B4B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2" y="624841"/>
            <a:ext cx="11969410" cy="5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1" y="228600"/>
            <a:ext cx="5035390" cy="6512439"/>
          </a:xfrm>
        </p:spPr>
      </p:pic>
    </p:spTree>
    <p:extLst>
      <p:ext uri="{BB962C8B-B14F-4D97-AF65-F5344CB8AC3E}">
        <p14:creationId xmlns:p14="http://schemas.microsoft.com/office/powerpoint/2010/main" val="8473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274169"/>
            <a:ext cx="5434332" cy="5203784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493" y="1274169"/>
            <a:ext cx="5967194" cy="4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Filters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61" y="1886743"/>
            <a:ext cx="6072081" cy="47053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0" y="1825624"/>
            <a:ext cx="5315110" cy="4766469"/>
          </a:xfrm>
        </p:spPr>
      </p:pic>
    </p:spTree>
    <p:extLst>
      <p:ext uri="{BB962C8B-B14F-4D97-AF65-F5344CB8AC3E}">
        <p14:creationId xmlns:p14="http://schemas.microsoft.com/office/powerpoint/2010/main" val="14152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402080"/>
            <a:ext cx="5059680" cy="50596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0" y="1173480"/>
            <a:ext cx="5288280" cy="5288280"/>
          </a:xfrm>
        </p:spPr>
      </p:pic>
    </p:spTree>
    <p:extLst>
      <p:ext uri="{BB962C8B-B14F-4D97-AF65-F5344CB8AC3E}">
        <p14:creationId xmlns:p14="http://schemas.microsoft.com/office/powerpoint/2010/main" val="3172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35" y="1825625"/>
            <a:ext cx="5804930" cy="4351338"/>
          </a:xfrm>
        </p:spPr>
      </p:pic>
    </p:spTree>
    <p:extLst>
      <p:ext uri="{BB962C8B-B14F-4D97-AF65-F5344CB8AC3E}">
        <p14:creationId xmlns:p14="http://schemas.microsoft.com/office/powerpoint/2010/main" val="18835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Suction System (CSS)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1777214"/>
            <a:ext cx="6217920" cy="4677445"/>
          </a:xfrm>
        </p:spPr>
      </p:pic>
    </p:spTree>
    <p:extLst>
      <p:ext uri="{BB962C8B-B14F-4D97-AF65-F5344CB8AC3E}">
        <p14:creationId xmlns:p14="http://schemas.microsoft.com/office/powerpoint/2010/main" val="9861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-1310640"/>
            <a:ext cx="12877800" cy="86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00" y="1825625"/>
            <a:ext cx="7730399" cy="4351338"/>
          </a:xfrm>
        </p:spPr>
      </p:pic>
    </p:spTree>
    <p:extLst>
      <p:ext uri="{BB962C8B-B14F-4D97-AF65-F5344CB8AC3E}">
        <p14:creationId xmlns:p14="http://schemas.microsoft.com/office/powerpoint/2010/main" val="7979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343944"/>
            <a:ext cx="5207000" cy="3314700"/>
          </a:xfrm>
        </p:spPr>
      </p:pic>
    </p:spTree>
    <p:extLst>
      <p:ext uri="{BB962C8B-B14F-4D97-AF65-F5344CB8AC3E}">
        <p14:creationId xmlns:p14="http://schemas.microsoft.com/office/powerpoint/2010/main" val="2933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7" y="2358348"/>
            <a:ext cx="5181598" cy="32858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8348"/>
            <a:ext cx="5181600" cy="3285892"/>
          </a:xfrm>
        </p:spPr>
      </p:pic>
    </p:spTree>
    <p:extLst>
      <p:ext uri="{BB962C8B-B14F-4D97-AF65-F5344CB8AC3E}">
        <p14:creationId xmlns:p14="http://schemas.microsoft.com/office/powerpoint/2010/main" val="28743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4A"/>
                </a:solidFill>
                <a:latin typeface="Swiss721BT-BoldCondensed"/>
              </a:rPr>
              <a:t>Critical care bundle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825625"/>
            <a:ext cx="12070080" cy="4351338"/>
          </a:xfrm>
        </p:spPr>
        <p:txBody>
          <a:bodyPr/>
          <a:lstStyle/>
          <a:p>
            <a:r>
              <a:rPr lang="en-US" dirty="0"/>
              <a:t>A “Bundle” is a structured way to improve patient </a:t>
            </a:r>
            <a:r>
              <a:rPr lang="en-US" dirty="0" smtClean="0"/>
              <a:t>care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outcomes by following straightforward, well‑defined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checklist‑based </a:t>
            </a:r>
            <a:r>
              <a:rPr lang="en-US" dirty="0"/>
              <a:t>set of evidence‑based practices and it </a:t>
            </a:r>
            <a:r>
              <a:rPr lang="en-US" dirty="0" smtClean="0"/>
              <a:t>is</a:t>
            </a:r>
            <a:r>
              <a:rPr lang="fa-IR" dirty="0" smtClean="0"/>
              <a:t>  </a:t>
            </a:r>
            <a:r>
              <a:rPr lang="en-US" dirty="0" smtClean="0"/>
              <a:t>an </a:t>
            </a:r>
            <a:r>
              <a:rPr lang="en-US" dirty="0"/>
              <a:t>essential part of surveillance for infection in ICUs</a:t>
            </a:r>
            <a:r>
              <a:rPr lang="en-US" dirty="0" smtClean="0"/>
              <a:t>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/>
              <a:t>The bundles which are prepared as an objective, </a:t>
            </a:r>
            <a:r>
              <a:rPr lang="en-US" dirty="0" smtClean="0"/>
              <a:t>bedside</a:t>
            </a:r>
            <a:r>
              <a:rPr lang="fa-IR" dirty="0" smtClean="0"/>
              <a:t> </a:t>
            </a:r>
            <a:r>
              <a:rPr lang="en-US" dirty="0" smtClean="0"/>
              <a:t>practice‑based </a:t>
            </a:r>
            <a:r>
              <a:rPr lang="en-US" dirty="0"/>
              <a:t>approach with 3–5 elements in each </a:t>
            </a:r>
            <a:r>
              <a:rPr lang="en-US" dirty="0" smtClean="0"/>
              <a:t>have</a:t>
            </a:r>
            <a:r>
              <a:rPr lang="fa-IR" dirty="0" smtClean="0"/>
              <a:t> </a:t>
            </a:r>
            <a:r>
              <a:rPr lang="en-US" dirty="0" smtClean="0"/>
              <a:t>shown </a:t>
            </a:r>
            <a:r>
              <a:rPr lang="en-US" dirty="0"/>
              <a:t>significant reduction in HAIs and improvement </a:t>
            </a:r>
            <a:r>
              <a:rPr lang="en-US" dirty="0" smtClean="0"/>
              <a:t>in</a:t>
            </a:r>
            <a:r>
              <a:rPr lang="fa-IR" dirty="0" smtClean="0"/>
              <a:t> </a:t>
            </a:r>
            <a:r>
              <a:rPr lang="en-US" dirty="0" smtClean="0"/>
              <a:t>patient </a:t>
            </a:r>
            <a:r>
              <a:rPr lang="en-US" dirty="0"/>
              <a:t>outcomes.</a:t>
            </a:r>
          </a:p>
        </p:txBody>
      </p:sp>
    </p:spTree>
    <p:extLst>
      <p:ext uri="{BB962C8B-B14F-4D97-AF65-F5344CB8AC3E}">
        <p14:creationId xmlns:p14="http://schemas.microsoft.com/office/powerpoint/2010/main" val="11498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8" y="201929"/>
            <a:ext cx="11543452" cy="6493193"/>
          </a:xfrm>
        </p:spPr>
      </p:pic>
    </p:spTree>
    <p:extLst>
      <p:ext uri="{BB962C8B-B14F-4D97-AF65-F5344CB8AC3E}">
        <p14:creationId xmlns:p14="http://schemas.microsoft.com/office/powerpoint/2010/main" val="32361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6562"/>
            <a:ext cx="11418026" cy="6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0846"/>
            <a:ext cx="5181600" cy="41208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31" y="2377440"/>
            <a:ext cx="6313287" cy="3108960"/>
          </a:xfrm>
        </p:spPr>
      </p:pic>
    </p:spTree>
    <p:extLst>
      <p:ext uri="{BB962C8B-B14F-4D97-AF65-F5344CB8AC3E}">
        <p14:creationId xmlns:p14="http://schemas.microsoft.com/office/powerpoint/2010/main" val="20685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7" y="853440"/>
            <a:ext cx="11610015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101322"/>
            <a:ext cx="4617720" cy="6643172"/>
          </a:xfrm>
        </p:spPr>
      </p:pic>
    </p:spTree>
    <p:extLst>
      <p:ext uri="{BB962C8B-B14F-4D97-AF65-F5344CB8AC3E}">
        <p14:creationId xmlns:p14="http://schemas.microsoft.com/office/powerpoint/2010/main" val="446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Masks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539239"/>
            <a:ext cx="4949349" cy="463772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1" y="1539239"/>
            <a:ext cx="5581492" cy="5120641"/>
          </a:xfrm>
        </p:spPr>
      </p:pic>
    </p:spTree>
    <p:extLst>
      <p:ext uri="{BB962C8B-B14F-4D97-AF65-F5344CB8AC3E}">
        <p14:creationId xmlns:p14="http://schemas.microsoft.com/office/powerpoint/2010/main" val="1769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       Masks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8" y="2619534"/>
            <a:ext cx="5794692" cy="289734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68880"/>
            <a:ext cx="5943600" cy="3169920"/>
          </a:xfrm>
        </p:spPr>
      </p:pic>
    </p:spTree>
    <p:extLst>
      <p:ext uri="{BB962C8B-B14F-4D97-AF65-F5344CB8AC3E}">
        <p14:creationId xmlns:p14="http://schemas.microsoft.com/office/powerpoint/2010/main" val="3391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87" y="1996439"/>
            <a:ext cx="7104225" cy="418052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55" y="365126"/>
            <a:ext cx="7922845" cy="1460500"/>
          </a:xfrm>
        </p:spPr>
      </p:pic>
    </p:spTree>
    <p:extLst>
      <p:ext uri="{BB962C8B-B14F-4D97-AF65-F5344CB8AC3E}">
        <p14:creationId xmlns:p14="http://schemas.microsoft.com/office/powerpoint/2010/main" val="36431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:p14="http://schemas.microsoft.com/office/powerpoint/2010/main" val="34959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4094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2880"/>
            <a:ext cx="11817492" cy="6647339"/>
          </a:xfrm>
        </p:spPr>
      </p:pic>
    </p:spTree>
    <p:extLst>
      <p:ext uri="{BB962C8B-B14F-4D97-AF65-F5344CB8AC3E}">
        <p14:creationId xmlns:p14="http://schemas.microsoft.com/office/powerpoint/2010/main" val="38437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5" y="1341120"/>
            <a:ext cx="6864864" cy="4571999"/>
          </a:xfr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6061" y="1476899"/>
            <a:ext cx="5532120" cy="4376644"/>
          </a:xfrm>
        </p:spPr>
      </p:pic>
    </p:spTree>
    <p:extLst>
      <p:ext uri="{BB962C8B-B14F-4D97-AF65-F5344CB8AC3E}">
        <p14:creationId xmlns:p14="http://schemas.microsoft.com/office/powerpoint/2010/main" val="20265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09324"/>
            <a:ext cx="5181600" cy="35839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1720"/>
            <a:ext cx="5839456" cy="32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81134"/>
            <a:ext cx="4846320" cy="6461761"/>
          </a:xfrm>
        </p:spPr>
      </p:pic>
    </p:spTree>
    <p:extLst>
      <p:ext uri="{BB962C8B-B14F-4D97-AF65-F5344CB8AC3E}">
        <p14:creationId xmlns:p14="http://schemas.microsoft.com/office/powerpoint/2010/main" val="16417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56" y="2056164"/>
            <a:ext cx="6333256" cy="52851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89616"/>
            <a:ext cx="5904692" cy="43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245302"/>
            <a:ext cx="7665720" cy="6559943"/>
          </a:xfrm>
        </p:spPr>
      </p:pic>
    </p:spTree>
    <p:extLst>
      <p:ext uri="{BB962C8B-B14F-4D97-AF65-F5344CB8AC3E}">
        <p14:creationId xmlns:p14="http://schemas.microsoft.com/office/powerpoint/2010/main" val="36743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201" y="860952"/>
            <a:ext cx="6583679" cy="53340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69189"/>
            <a:ext cx="5989320" cy="6447524"/>
          </a:xfrm>
        </p:spPr>
      </p:pic>
    </p:spTree>
    <p:extLst>
      <p:ext uri="{BB962C8B-B14F-4D97-AF65-F5344CB8AC3E}">
        <p14:creationId xmlns:p14="http://schemas.microsoft.com/office/powerpoint/2010/main" val="313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6A91-97DA-4055-845B-774BDA62F3B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1384300"/>
          </a:xfrm>
        </p:spPr>
        <p:txBody>
          <a:bodyPr/>
          <a:lstStyle/>
          <a:p>
            <a:r>
              <a:rPr lang="en-US" altLang="en-US" sz="3600" i="1"/>
              <a:t>5 Essential Steps for Cross Transmission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1"/>
            <a:ext cx="61722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dirty="0"/>
              <a:t>ICU patients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Sickest patients (multiple diagnoses, multi-organ failure, </a:t>
            </a:r>
            <a:r>
              <a:rPr lang="en-US" sz="3600" dirty="0" err="1"/>
              <a:t>immunocompromised</a:t>
            </a:r>
            <a:r>
              <a:rPr lang="en-US" sz="3600" dirty="0"/>
              <a:t>, septic and trauma)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Move less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Malnourished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More obtunded (Glasgow coma scale)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/>
              <a:t>Diabetics and Heart </a:t>
            </a:r>
            <a:r>
              <a:rPr lang="en-US" sz="3600" dirty="0" smtClean="0"/>
              <a:t>failure,…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A0FC26-696B-4C86-B42D-2D02DA80602B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1D5E1B-4899-4F7A-88DE-A97F9613FC9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237</Words>
  <Application>Microsoft Office PowerPoint</Application>
  <PresentationFormat>Widescreen</PresentationFormat>
  <Paragraphs>56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Swiss721BT-BoldCondensed</vt:lpstr>
      <vt:lpstr>Wingdings</vt:lpstr>
      <vt:lpstr>Office Theme</vt:lpstr>
      <vt:lpstr>Principles of ICS for Viral   Infections &amp;Respiratory Care in ICU (COVID-19)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Essential Steps for Cross Transmission</vt:lpstr>
      <vt:lpstr>ICU patients</vt:lpstr>
      <vt:lpstr>ICU Care is Invasive </vt:lpstr>
      <vt:lpstr>ICU : Factors that increase cross-infections</vt:lpstr>
      <vt:lpstr>PowerPoint Presentation</vt:lpstr>
      <vt:lpstr>PowerPoint Presentation</vt:lpstr>
      <vt:lpstr>PowerPoint Presentation</vt:lpstr>
      <vt:lpstr>                                   Filters</vt:lpstr>
      <vt:lpstr>PowerPoint Presentation</vt:lpstr>
      <vt:lpstr>PowerPoint Presentation</vt:lpstr>
      <vt:lpstr>Closed Suction System (CSS)</vt:lpstr>
      <vt:lpstr>PowerPoint Presentation</vt:lpstr>
      <vt:lpstr>PowerPoint Presentation</vt:lpstr>
      <vt:lpstr>PowerPoint Presentation</vt:lpstr>
      <vt:lpstr>Critical care bundle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Masks</vt:lpstr>
      <vt:lpstr>                                  Masks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ICS for Viral Respiratory Infections &amp;Respiratory Care</dc:title>
  <dc:creator>Microsoft</dc:creator>
  <cp:lastModifiedBy>Microsoft</cp:lastModifiedBy>
  <cp:revision>53</cp:revision>
  <dcterms:created xsi:type="dcterms:W3CDTF">2020-02-01T17:21:18Z</dcterms:created>
  <dcterms:modified xsi:type="dcterms:W3CDTF">2020-11-15T03:16:29Z</dcterms:modified>
</cp:coreProperties>
</file>